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Lst>
  <p:notesMasterIdLst>
    <p:notesMasterId r:id="rId14"/>
  </p:notesMasterIdLst>
  <p:handoutMasterIdLst>
    <p:handoutMasterId r:id="rId15"/>
  </p:handoutMasterIdLst>
  <p:sldIdLst>
    <p:sldId id="257" r:id="rId5"/>
    <p:sldId id="258" r:id="rId6"/>
    <p:sldId id="259" r:id="rId7"/>
    <p:sldId id="260" r:id="rId8"/>
    <p:sldId id="261" r:id="rId9"/>
    <p:sldId id="263" r:id="rId10"/>
    <p:sldId id="264" r:id="rId11"/>
    <p:sldId id="270" r:id="rId12"/>
    <p:sldId id="271"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65E"/>
    <a:srgbClr val="E973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E98DB-3E83-7FDF-BBCC-9B351A7936EC}" v="20" dt="2023-06-26T14:49:34.080"/>
    <p1510:client id="{84C9D190-5A4B-022E-4300-B77F993A0A42}" v="719" dt="2023-04-19T13:55:01.937"/>
    <p1510:client id="{B176DF64-2A27-4845-9D1F-695E9F5C3FAE}" v="1319" dt="2023-04-01T16:11:15.803"/>
    <p1510:client id="{D5209C68-DC1F-0395-8176-8DA204EB2B96}" v="16" dt="2023-06-27T17:03:52.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C79C1-CCFA-450D-A932-DF201F6C5D8F}" type="doc">
      <dgm:prSet loTypeId="urn:microsoft.com/office/officeart/2005/8/layout/cycle8" loCatId="cycle" qsTypeId="urn:microsoft.com/office/officeart/2005/8/quickstyle/simple1" qsCatId="simple" csTypeId="urn:microsoft.com/office/officeart/2005/8/colors/colorful3" csCatId="colorful" phldr="1"/>
      <dgm:spPr/>
      <dgm:t>
        <a:bodyPr/>
        <a:lstStyle/>
        <a:p>
          <a:endParaRPr lang="en-GB"/>
        </a:p>
      </dgm:t>
    </dgm:pt>
    <dgm:pt modelId="{2F8FA595-F64B-4D70-8298-27E0D62803F0}">
      <dgm:prSet phldrT="[Text]"/>
      <dgm:spPr/>
      <dgm:t>
        <a:bodyPr/>
        <a:lstStyle/>
        <a:p>
          <a:r>
            <a:rPr lang="en-GB" dirty="0"/>
            <a:t>Reviews our practices</a:t>
          </a:r>
        </a:p>
      </dgm:t>
    </dgm:pt>
    <dgm:pt modelId="{DA513925-96F5-4369-91EF-EADB9C66D454}" type="parTrans" cxnId="{1CD9659F-CF77-4F85-B222-A29C3EC16BE7}">
      <dgm:prSet/>
      <dgm:spPr/>
      <dgm:t>
        <a:bodyPr/>
        <a:lstStyle/>
        <a:p>
          <a:endParaRPr lang="en-GB"/>
        </a:p>
      </dgm:t>
    </dgm:pt>
    <dgm:pt modelId="{186ADEC5-8690-4EB6-998E-3AE8321F41D1}" type="sibTrans" cxnId="{1CD9659F-CF77-4F85-B222-A29C3EC16BE7}">
      <dgm:prSet/>
      <dgm:spPr/>
      <dgm:t>
        <a:bodyPr/>
        <a:lstStyle/>
        <a:p>
          <a:endParaRPr lang="en-GB"/>
        </a:p>
      </dgm:t>
    </dgm:pt>
    <dgm:pt modelId="{72988CF8-9C6D-4438-954E-7C4EB4540C00}">
      <dgm:prSet phldrT="[Text]"/>
      <dgm:spPr/>
      <dgm:t>
        <a:bodyPr/>
        <a:lstStyle/>
        <a:p>
          <a:r>
            <a:rPr lang="en-GB" dirty="0"/>
            <a:t>Takes a </a:t>
          </a:r>
          <a:r>
            <a:rPr lang="en-GB" dirty="0">
              <a:latin typeface="Calibri Light" panose="020F0302020204030204"/>
            </a:rPr>
            <a:t>top-down</a:t>
          </a:r>
          <a:r>
            <a:rPr lang="en-GB" dirty="0"/>
            <a:t> approach</a:t>
          </a:r>
        </a:p>
      </dgm:t>
    </dgm:pt>
    <dgm:pt modelId="{3AEEFB8B-5A28-46F8-99E2-49CC8C15110B}" type="parTrans" cxnId="{6623B5B8-2F09-4E44-91E1-4F902ED4699F}">
      <dgm:prSet/>
      <dgm:spPr/>
      <dgm:t>
        <a:bodyPr/>
        <a:lstStyle/>
        <a:p>
          <a:endParaRPr lang="en-GB"/>
        </a:p>
      </dgm:t>
    </dgm:pt>
    <dgm:pt modelId="{7B106E9D-8DB8-4BEF-80FE-E2114C39B473}" type="sibTrans" cxnId="{6623B5B8-2F09-4E44-91E1-4F902ED4699F}">
      <dgm:prSet/>
      <dgm:spPr/>
      <dgm:t>
        <a:bodyPr/>
        <a:lstStyle/>
        <a:p>
          <a:endParaRPr lang="en-GB"/>
        </a:p>
      </dgm:t>
    </dgm:pt>
    <dgm:pt modelId="{CFC6590F-A272-4F78-B65C-B6757F14BF43}">
      <dgm:prSet phldrT="[Text]"/>
      <dgm:spPr/>
      <dgm:t>
        <a:bodyPr/>
        <a:lstStyle/>
        <a:p>
          <a:pPr rtl="0"/>
          <a:r>
            <a:rPr lang="en-GB" dirty="0">
              <a:latin typeface="Calibri Light" panose="020F0302020204030204"/>
            </a:rPr>
            <a:t>Reflects our community</a:t>
          </a:r>
          <a:endParaRPr lang="en-GB" dirty="0"/>
        </a:p>
      </dgm:t>
    </dgm:pt>
    <dgm:pt modelId="{7DC22612-BA70-49C5-B5EE-DF5852B80DBA}" type="parTrans" cxnId="{E804DBB0-0B9D-45AC-B73E-53CEBBC4FDEF}">
      <dgm:prSet/>
      <dgm:spPr/>
      <dgm:t>
        <a:bodyPr/>
        <a:lstStyle/>
        <a:p>
          <a:endParaRPr lang="en-GB"/>
        </a:p>
      </dgm:t>
    </dgm:pt>
    <dgm:pt modelId="{74C87676-C75E-45EC-B3CD-C2635A561145}" type="sibTrans" cxnId="{E804DBB0-0B9D-45AC-B73E-53CEBBC4FDEF}">
      <dgm:prSet/>
      <dgm:spPr/>
      <dgm:t>
        <a:bodyPr/>
        <a:lstStyle/>
        <a:p>
          <a:endParaRPr lang="en-GB"/>
        </a:p>
      </dgm:t>
    </dgm:pt>
    <dgm:pt modelId="{A1F20CBE-D9DB-46F1-BECA-C2E4271741FD}">
      <dgm:prSet phldrT="[Text]"/>
      <dgm:spPr/>
      <dgm:t>
        <a:bodyPr/>
        <a:lstStyle/>
        <a:p>
          <a:r>
            <a:rPr lang="en-GB" dirty="0">
              <a:solidFill>
                <a:schemeClr val="tx1"/>
              </a:solidFill>
            </a:rPr>
            <a:t>Ensures equal opportunities</a:t>
          </a:r>
        </a:p>
      </dgm:t>
    </dgm:pt>
    <dgm:pt modelId="{8568086B-49D5-4F35-8490-8F704E6B6168}" type="parTrans" cxnId="{0603FF48-0C29-452D-9750-E9B8022909C9}">
      <dgm:prSet/>
      <dgm:spPr/>
      <dgm:t>
        <a:bodyPr/>
        <a:lstStyle/>
        <a:p>
          <a:endParaRPr lang="en-GB"/>
        </a:p>
      </dgm:t>
    </dgm:pt>
    <dgm:pt modelId="{E6DB21F0-00ED-4221-A67E-9F1482A5D648}" type="sibTrans" cxnId="{0603FF48-0C29-452D-9750-E9B8022909C9}">
      <dgm:prSet/>
      <dgm:spPr/>
      <dgm:t>
        <a:bodyPr/>
        <a:lstStyle/>
        <a:p>
          <a:endParaRPr lang="en-GB"/>
        </a:p>
      </dgm:t>
    </dgm:pt>
    <dgm:pt modelId="{D85C1322-7C00-4117-B8D0-DACBD7125291}">
      <dgm:prSet phldrT="[Text]"/>
      <dgm:spPr/>
      <dgm:t>
        <a:bodyPr/>
        <a:lstStyle/>
        <a:p>
          <a:r>
            <a:rPr lang="en-GB" dirty="0"/>
            <a:t>Commits to ongoing training</a:t>
          </a:r>
        </a:p>
      </dgm:t>
    </dgm:pt>
    <dgm:pt modelId="{AD46E227-C889-45BC-8584-AE0F1877A92C}" type="parTrans" cxnId="{30A9F8A5-D928-4C71-A941-C183B5B21B08}">
      <dgm:prSet/>
      <dgm:spPr/>
      <dgm:t>
        <a:bodyPr/>
        <a:lstStyle/>
        <a:p>
          <a:endParaRPr lang="en-GB"/>
        </a:p>
      </dgm:t>
    </dgm:pt>
    <dgm:pt modelId="{2458DEF7-3227-49A4-8D0A-70AF1A6E5C7A}" type="sibTrans" cxnId="{30A9F8A5-D928-4C71-A941-C183B5B21B08}">
      <dgm:prSet/>
      <dgm:spPr/>
      <dgm:t>
        <a:bodyPr/>
        <a:lstStyle/>
        <a:p>
          <a:endParaRPr lang="en-GB"/>
        </a:p>
      </dgm:t>
    </dgm:pt>
    <dgm:pt modelId="{2CA905D0-D680-425C-A72D-3472996CAAD4}">
      <dgm:prSet/>
      <dgm:spPr/>
      <dgm:t>
        <a:bodyPr/>
        <a:lstStyle/>
        <a:p>
          <a:r>
            <a:rPr lang="en-GB" dirty="0"/>
            <a:t>Seek and expand education</a:t>
          </a:r>
        </a:p>
      </dgm:t>
    </dgm:pt>
    <dgm:pt modelId="{C5A5DDAA-63CE-419F-B784-DEC11EF32D68}" type="parTrans" cxnId="{BE374E0C-DB07-4893-9C4A-752219B56012}">
      <dgm:prSet/>
      <dgm:spPr/>
      <dgm:t>
        <a:bodyPr/>
        <a:lstStyle/>
        <a:p>
          <a:endParaRPr lang="en-GB"/>
        </a:p>
      </dgm:t>
    </dgm:pt>
    <dgm:pt modelId="{8D7BB232-A9C5-43FB-9D35-553ECBA243F5}" type="sibTrans" cxnId="{BE374E0C-DB07-4893-9C4A-752219B56012}">
      <dgm:prSet/>
      <dgm:spPr/>
      <dgm:t>
        <a:bodyPr/>
        <a:lstStyle/>
        <a:p>
          <a:endParaRPr lang="en-GB"/>
        </a:p>
      </dgm:t>
    </dgm:pt>
    <dgm:pt modelId="{663B1678-2A16-4F64-87A4-8B71DFA3C064}">
      <dgm:prSet/>
      <dgm:spPr/>
      <dgm:t>
        <a:bodyPr/>
        <a:lstStyle/>
        <a:p>
          <a:r>
            <a:rPr lang="en-GB" dirty="0"/>
            <a:t>Continued reflection and </a:t>
          </a:r>
          <a:r>
            <a:rPr lang="en-GB" dirty="0">
              <a:latin typeface="Calibri Light" panose="020F0302020204030204"/>
            </a:rPr>
            <a:t>long-term</a:t>
          </a:r>
          <a:r>
            <a:rPr lang="en-GB" dirty="0"/>
            <a:t> commitment</a:t>
          </a:r>
        </a:p>
      </dgm:t>
    </dgm:pt>
    <dgm:pt modelId="{D756ADDA-E2CF-4BC8-BD08-ECBFF2DFC9D3}" type="parTrans" cxnId="{405627D9-A8BE-4494-A8BF-92ED22791315}">
      <dgm:prSet/>
      <dgm:spPr/>
      <dgm:t>
        <a:bodyPr/>
        <a:lstStyle/>
        <a:p>
          <a:endParaRPr lang="en-GB"/>
        </a:p>
      </dgm:t>
    </dgm:pt>
    <dgm:pt modelId="{8DAD4BB1-D43C-4D25-91E1-A2CD3F7D0810}" type="sibTrans" cxnId="{405627D9-A8BE-4494-A8BF-92ED22791315}">
      <dgm:prSet/>
      <dgm:spPr/>
      <dgm:t>
        <a:bodyPr/>
        <a:lstStyle/>
        <a:p>
          <a:endParaRPr lang="en-GB"/>
        </a:p>
      </dgm:t>
    </dgm:pt>
    <dgm:pt modelId="{BAE0CC04-5933-4DE4-A6BF-4ABE091FC20E}" type="pres">
      <dgm:prSet presAssocID="{923C79C1-CCFA-450D-A932-DF201F6C5D8F}" presName="compositeShape" presStyleCnt="0">
        <dgm:presLayoutVars>
          <dgm:chMax val="7"/>
          <dgm:dir/>
          <dgm:resizeHandles val="exact"/>
        </dgm:presLayoutVars>
      </dgm:prSet>
      <dgm:spPr/>
    </dgm:pt>
    <dgm:pt modelId="{64AFCECD-A7CA-4968-BB06-DD5F3E09A357}" type="pres">
      <dgm:prSet presAssocID="{923C79C1-CCFA-450D-A932-DF201F6C5D8F}" presName="wedge1" presStyleLbl="node1" presStyleIdx="0" presStyleCnt="7"/>
      <dgm:spPr/>
    </dgm:pt>
    <dgm:pt modelId="{C5A96128-E4BA-4F29-ACC9-69A1A3660DAA}" type="pres">
      <dgm:prSet presAssocID="{923C79C1-CCFA-450D-A932-DF201F6C5D8F}" presName="dummy1a" presStyleCnt="0"/>
      <dgm:spPr/>
    </dgm:pt>
    <dgm:pt modelId="{54A2D239-30A0-483C-A389-8496B4D32629}" type="pres">
      <dgm:prSet presAssocID="{923C79C1-CCFA-450D-A932-DF201F6C5D8F}" presName="dummy1b" presStyleCnt="0"/>
      <dgm:spPr/>
    </dgm:pt>
    <dgm:pt modelId="{D20A02F8-66C5-4ACD-BA7C-3A18C9A4E93D}" type="pres">
      <dgm:prSet presAssocID="{923C79C1-CCFA-450D-A932-DF201F6C5D8F}" presName="wedge1Tx" presStyleLbl="node1" presStyleIdx="0" presStyleCnt="7">
        <dgm:presLayoutVars>
          <dgm:chMax val="0"/>
          <dgm:chPref val="0"/>
          <dgm:bulletEnabled val="1"/>
        </dgm:presLayoutVars>
      </dgm:prSet>
      <dgm:spPr/>
    </dgm:pt>
    <dgm:pt modelId="{8B170EED-BB92-45E6-8AB2-A7BA7AC2A5FB}" type="pres">
      <dgm:prSet presAssocID="{923C79C1-CCFA-450D-A932-DF201F6C5D8F}" presName="wedge2" presStyleLbl="node1" presStyleIdx="1" presStyleCnt="7"/>
      <dgm:spPr/>
    </dgm:pt>
    <dgm:pt modelId="{39CA2D9C-4D2B-4F67-96DD-4AA173B99EF4}" type="pres">
      <dgm:prSet presAssocID="{923C79C1-CCFA-450D-A932-DF201F6C5D8F}" presName="dummy2a" presStyleCnt="0"/>
      <dgm:spPr/>
    </dgm:pt>
    <dgm:pt modelId="{3ABCFC73-A698-46F1-AC6A-B5F352388724}" type="pres">
      <dgm:prSet presAssocID="{923C79C1-CCFA-450D-A932-DF201F6C5D8F}" presName="dummy2b" presStyleCnt="0"/>
      <dgm:spPr/>
    </dgm:pt>
    <dgm:pt modelId="{426B34D4-F65D-4E30-B6D9-CE0B107047A7}" type="pres">
      <dgm:prSet presAssocID="{923C79C1-CCFA-450D-A932-DF201F6C5D8F}" presName="wedge2Tx" presStyleLbl="node1" presStyleIdx="1" presStyleCnt="7">
        <dgm:presLayoutVars>
          <dgm:chMax val="0"/>
          <dgm:chPref val="0"/>
          <dgm:bulletEnabled val="1"/>
        </dgm:presLayoutVars>
      </dgm:prSet>
      <dgm:spPr/>
    </dgm:pt>
    <dgm:pt modelId="{440B2023-3DAB-4695-8D32-0C7A74435F3A}" type="pres">
      <dgm:prSet presAssocID="{923C79C1-CCFA-450D-A932-DF201F6C5D8F}" presName="wedge3" presStyleLbl="node1" presStyleIdx="2" presStyleCnt="7"/>
      <dgm:spPr/>
    </dgm:pt>
    <dgm:pt modelId="{4DCD2CA7-575D-479B-9A11-EBFE5BD150F6}" type="pres">
      <dgm:prSet presAssocID="{923C79C1-CCFA-450D-A932-DF201F6C5D8F}" presName="dummy3a" presStyleCnt="0"/>
      <dgm:spPr/>
    </dgm:pt>
    <dgm:pt modelId="{EDF139C6-670A-4C38-AAA6-B1737E61E925}" type="pres">
      <dgm:prSet presAssocID="{923C79C1-CCFA-450D-A932-DF201F6C5D8F}" presName="dummy3b" presStyleCnt="0"/>
      <dgm:spPr/>
    </dgm:pt>
    <dgm:pt modelId="{5A673B03-9B65-4CC8-A47B-E005DDDD17C5}" type="pres">
      <dgm:prSet presAssocID="{923C79C1-CCFA-450D-A932-DF201F6C5D8F}" presName="wedge3Tx" presStyleLbl="node1" presStyleIdx="2" presStyleCnt="7">
        <dgm:presLayoutVars>
          <dgm:chMax val="0"/>
          <dgm:chPref val="0"/>
          <dgm:bulletEnabled val="1"/>
        </dgm:presLayoutVars>
      </dgm:prSet>
      <dgm:spPr/>
    </dgm:pt>
    <dgm:pt modelId="{22CD2381-F1BB-4A67-B5C7-0957C9872DDE}" type="pres">
      <dgm:prSet presAssocID="{923C79C1-CCFA-450D-A932-DF201F6C5D8F}" presName="wedge4" presStyleLbl="node1" presStyleIdx="3" presStyleCnt="7"/>
      <dgm:spPr/>
    </dgm:pt>
    <dgm:pt modelId="{5C131193-9A92-4D60-A3FF-C2A60091477E}" type="pres">
      <dgm:prSet presAssocID="{923C79C1-CCFA-450D-A932-DF201F6C5D8F}" presName="dummy4a" presStyleCnt="0"/>
      <dgm:spPr/>
    </dgm:pt>
    <dgm:pt modelId="{A274F9A6-B3CA-4ECE-BD3C-47FAD5A700A6}" type="pres">
      <dgm:prSet presAssocID="{923C79C1-CCFA-450D-A932-DF201F6C5D8F}" presName="dummy4b" presStyleCnt="0"/>
      <dgm:spPr/>
    </dgm:pt>
    <dgm:pt modelId="{0BF69A45-4872-4235-8EB9-8C5EB53834B4}" type="pres">
      <dgm:prSet presAssocID="{923C79C1-CCFA-450D-A932-DF201F6C5D8F}" presName="wedge4Tx" presStyleLbl="node1" presStyleIdx="3" presStyleCnt="7">
        <dgm:presLayoutVars>
          <dgm:chMax val="0"/>
          <dgm:chPref val="0"/>
          <dgm:bulletEnabled val="1"/>
        </dgm:presLayoutVars>
      </dgm:prSet>
      <dgm:spPr/>
    </dgm:pt>
    <dgm:pt modelId="{E10F6C5C-B7EE-46D9-8553-4E77502518F6}" type="pres">
      <dgm:prSet presAssocID="{923C79C1-CCFA-450D-A932-DF201F6C5D8F}" presName="wedge5" presStyleLbl="node1" presStyleIdx="4" presStyleCnt="7"/>
      <dgm:spPr/>
    </dgm:pt>
    <dgm:pt modelId="{BA971358-AF27-493F-A757-DACBEAF72DB8}" type="pres">
      <dgm:prSet presAssocID="{923C79C1-CCFA-450D-A932-DF201F6C5D8F}" presName="dummy5a" presStyleCnt="0"/>
      <dgm:spPr/>
    </dgm:pt>
    <dgm:pt modelId="{3448E15F-52E1-4F6C-AB97-4A446B0213F5}" type="pres">
      <dgm:prSet presAssocID="{923C79C1-CCFA-450D-A932-DF201F6C5D8F}" presName="dummy5b" presStyleCnt="0"/>
      <dgm:spPr/>
    </dgm:pt>
    <dgm:pt modelId="{8950A26A-2F09-4E4A-9D8F-683D0004F0EB}" type="pres">
      <dgm:prSet presAssocID="{923C79C1-CCFA-450D-A932-DF201F6C5D8F}" presName="wedge5Tx" presStyleLbl="node1" presStyleIdx="4" presStyleCnt="7">
        <dgm:presLayoutVars>
          <dgm:chMax val="0"/>
          <dgm:chPref val="0"/>
          <dgm:bulletEnabled val="1"/>
        </dgm:presLayoutVars>
      </dgm:prSet>
      <dgm:spPr/>
    </dgm:pt>
    <dgm:pt modelId="{1915276A-04BC-42A6-93A3-6F98DF6D0A76}" type="pres">
      <dgm:prSet presAssocID="{923C79C1-CCFA-450D-A932-DF201F6C5D8F}" presName="wedge6" presStyleLbl="node1" presStyleIdx="5" presStyleCnt="7"/>
      <dgm:spPr/>
    </dgm:pt>
    <dgm:pt modelId="{AC75E3B8-D581-412F-BEA0-2BAFA4894844}" type="pres">
      <dgm:prSet presAssocID="{923C79C1-CCFA-450D-A932-DF201F6C5D8F}" presName="dummy6a" presStyleCnt="0"/>
      <dgm:spPr/>
    </dgm:pt>
    <dgm:pt modelId="{1B9620F5-C37E-416C-8287-53C445474D01}" type="pres">
      <dgm:prSet presAssocID="{923C79C1-CCFA-450D-A932-DF201F6C5D8F}" presName="dummy6b" presStyleCnt="0"/>
      <dgm:spPr/>
    </dgm:pt>
    <dgm:pt modelId="{C2E310F1-43D1-49B2-8849-4E1355CB4D62}" type="pres">
      <dgm:prSet presAssocID="{923C79C1-CCFA-450D-A932-DF201F6C5D8F}" presName="wedge6Tx" presStyleLbl="node1" presStyleIdx="5" presStyleCnt="7">
        <dgm:presLayoutVars>
          <dgm:chMax val="0"/>
          <dgm:chPref val="0"/>
          <dgm:bulletEnabled val="1"/>
        </dgm:presLayoutVars>
      </dgm:prSet>
      <dgm:spPr/>
    </dgm:pt>
    <dgm:pt modelId="{A9036B54-06E5-45D7-9907-B149C7FEFF81}" type="pres">
      <dgm:prSet presAssocID="{923C79C1-CCFA-450D-A932-DF201F6C5D8F}" presName="wedge7" presStyleLbl="node1" presStyleIdx="6" presStyleCnt="7"/>
      <dgm:spPr/>
    </dgm:pt>
    <dgm:pt modelId="{D703B62F-FFC1-49EE-8CA3-F7E424D1D2C4}" type="pres">
      <dgm:prSet presAssocID="{923C79C1-CCFA-450D-A932-DF201F6C5D8F}" presName="dummy7a" presStyleCnt="0"/>
      <dgm:spPr/>
    </dgm:pt>
    <dgm:pt modelId="{23383AED-3972-47D3-84F3-3EF91E792CC0}" type="pres">
      <dgm:prSet presAssocID="{923C79C1-CCFA-450D-A932-DF201F6C5D8F}" presName="dummy7b" presStyleCnt="0"/>
      <dgm:spPr/>
    </dgm:pt>
    <dgm:pt modelId="{9A9B5DDB-3D32-4EC8-8888-D12024ECDEF3}" type="pres">
      <dgm:prSet presAssocID="{923C79C1-CCFA-450D-A932-DF201F6C5D8F}" presName="wedge7Tx" presStyleLbl="node1" presStyleIdx="6" presStyleCnt="7">
        <dgm:presLayoutVars>
          <dgm:chMax val="0"/>
          <dgm:chPref val="0"/>
          <dgm:bulletEnabled val="1"/>
        </dgm:presLayoutVars>
      </dgm:prSet>
      <dgm:spPr/>
    </dgm:pt>
    <dgm:pt modelId="{A37C3F20-AC40-4AB7-BC9E-FDEBA4C23B9B}" type="pres">
      <dgm:prSet presAssocID="{186ADEC5-8690-4EB6-998E-3AE8321F41D1}" presName="arrowWedge1" presStyleLbl="fgSibTrans2D1" presStyleIdx="0" presStyleCnt="7"/>
      <dgm:spPr/>
    </dgm:pt>
    <dgm:pt modelId="{CCC1ABB8-4CFD-4648-AFB9-C706CA44373C}" type="pres">
      <dgm:prSet presAssocID="{7B106E9D-8DB8-4BEF-80FE-E2114C39B473}" presName="arrowWedge2" presStyleLbl="fgSibTrans2D1" presStyleIdx="1" presStyleCnt="7"/>
      <dgm:spPr/>
    </dgm:pt>
    <dgm:pt modelId="{414CDF5E-EA96-4D3F-AAF6-EFC4C2024D27}" type="pres">
      <dgm:prSet presAssocID="{74C87676-C75E-45EC-B3CD-C2635A561145}" presName="arrowWedge3" presStyleLbl="fgSibTrans2D1" presStyleIdx="2" presStyleCnt="7"/>
      <dgm:spPr/>
    </dgm:pt>
    <dgm:pt modelId="{80973EA0-6128-4F17-808B-F3A435DBBE3F}" type="pres">
      <dgm:prSet presAssocID="{E6DB21F0-00ED-4221-A67E-9F1482A5D648}" presName="arrowWedge4" presStyleLbl="fgSibTrans2D1" presStyleIdx="3" presStyleCnt="7"/>
      <dgm:spPr/>
    </dgm:pt>
    <dgm:pt modelId="{9F0DF9E0-BC63-4DB9-BD1F-87D74D8149A4}" type="pres">
      <dgm:prSet presAssocID="{2458DEF7-3227-49A4-8D0A-70AF1A6E5C7A}" presName="arrowWedge5" presStyleLbl="fgSibTrans2D1" presStyleIdx="4" presStyleCnt="7"/>
      <dgm:spPr/>
    </dgm:pt>
    <dgm:pt modelId="{19D989DA-A4AC-42CE-BD22-12AE072FD800}" type="pres">
      <dgm:prSet presAssocID="{8D7BB232-A9C5-43FB-9D35-553ECBA243F5}" presName="arrowWedge6" presStyleLbl="fgSibTrans2D1" presStyleIdx="5" presStyleCnt="7"/>
      <dgm:spPr/>
    </dgm:pt>
    <dgm:pt modelId="{645D3F64-4469-46B7-8D98-65E83EDFC463}" type="pres">
      <dgm:prSet presAssocID="{8DAD4BB1-D43C-4D25-91E1-A2CD3F7D0810}" presName="arrowWedge7" presStyleLbl="fgSibTrans2D1" presStyleIdx="6" presStyleCnt="7"/>
      <dgm:spPr/>
    </dgm:pt>
  </dgm:ptLst>
  <dgm:cxnLst>
    <dgm:cxn modelId="{BE374E0C-DB07-4893-9C4A-752219B56012}" srcId="{923C79C1-CCFA-450D-A932-DF201F6C5D8F}" destId="{2CA905D0-D680-425C-A72D-3472996CAAD4}" srcOrd="5" destOrd="0" parTransId="{C5A5DDAA-63CE-419F-B784-DEC11EF32D68}" sibTransId="{8D7BB232-A9C5-43FB-9D35-553ECBA243F5}"/>
    <dgm:cxn modelId="{8476A52A-3F10-4420-B551-81481EA11454}" type="presOf" srcId="{923C79C1-CCFA-450D-A932-DF201F6C5D8F}" destId="{BAE0CC04-5933-4DE4-A6BF-4ABE091FC20E}" srcOrd="0" destOrd="0" presId="urn:microsoft.com/office/officeart/2005/8/layout/cycle8"/>
    <dgm:cxn modelId="{5A6E742B-3D25-4A25-A093-5B196140446A}" type="presOf" srcId="{D85C1322-7C00-4117-B8D0-DACBD7125291}" destId="{8950A26A-2F09-4E4A-9D8F-683D0004F0EB}" srcOrd="1" destOrd="0" presId="urn:microsoft.com/office/officeart/2005/8/layout/cycle8"/>
    <dgm:cxn modelId="{BC1FAE2E-20D8-42AE-B3D8-1D4F69F37CB6}" type="presOf" srcId="{CFC6590F-A272-4F78-B65C-B6757F14BF43}" destId="{5A673B03-9B65-4CC8-A47B-E005DDDD17C5}" srcOrd="1" destOrd="0" presId="urn:microsoft.com/office/officeart/2005/8/layout/cycle8"/>
    <dgm:cxn modelId="{375AAB5E-F335-49F3-B296-3B7AA29EE760}" type="presOf" srcId="{2F8FA595-F64B-4D70-8298-27E0D62803F0}" destId="{64AFCECD-A7CA-4968-BB06-DD5F3E09A357}" srcOrd="0" destOrd="0" presId="urn:microsoft.com/office/officeart/2005/8/layout/cycle8"/>
    <dgm:cxn modelId="{0603FF48-0C29-452D-9750-E9B8022909C9}" srcId="{923C79C1-CCFA-450D-A932-DF201F6C5D8F}" destId="{A1F20CBE-D9DB-46F1-BECA-C2E4271741FD}" srcOrd="3" destOrd="0" parTransId="{8568086B-49D5-4F35-8490-8F704E6B6168}" sibTransId="{E6DB21F0-00ED-4221-A67E-9F1482A5D648}"/>
    <dgm:cxn modelId="{BB6A5150-6888-4068-917B-4745BD862244}" type="presOf" srcId="{D85C1322-7C00-4117-B8D0-DACBD7125291}" destId="{E10F6C5C-B7EE-46D9-8553-4E77502518F6}" srcOrd="0" destOrd="0" presId="urn:microsoft.com/office/officeart/2005/8/layout/cycle8"/>
    <dgm:cxn modelId="{89C54557-63E9-423F-BAAB-581999969277}" type="presOf" srcId="{2CA905D0-D680-425C-A72D-3472996CAAD4}" destId="{C2E310F1-43D1-49B2-8849-4E1355CB4D62}" srcOrd="1" destOrd="0" presId="urn:microsoft.com/office/officeart/2005/8/layout/cycle8"/>
    <dgm:cxn modelId="{C325047A-CDC7-430B-B290-01D64DA31819}" type="presOf" srcId="{2F8FA595-F64B-4D70-8298-27E0D62803F0}" destId="{D20A02F8-66C5-4ACD-BA7C-3A18C9A4E93D}" srcOrd="1" destOrd="0" presId="urn:microsoft.com/office/officeart/2005/8/layout/cycle8"/>
    <dgm:cxn modelId="{4FC48F84-2872-4839-95CA-E9E7797A3BF2}" type="presOf" srcId="{72988CF8-9C6D-4438-954E-7C4EB4540C00}" destId="{8B170EED-BB92-45E6-8AB2-A7BA7AC2A5FB}" srcOrd="0" destOrd="0" presId="urn:microsoft.com/office/officeart/2005/8/layout/cycle8"/>
    <dgm:cxn modelId="{C360229F-099E-409B-868B-9192814B65FB}" type="presOf" srcId="{663B1678-2A16-4F64-87A4-8B71DFA3C064}" destId="{9A9B5DDB-3D32-4EC8-8888-D12024ECDEF3}" srcOrd="1" destOrd="0" presId="urn:microsoft.com/office/officeart/2005/8/layout/cycle8"/>
    <dgm:cxn modelId="{904B239F-6523-4346-9BDA-BC0AB181FAE5}" type="presOf" srcId="{A1F20CBE-D9DB-46F1-BECA-C2E4271741FD}" destId="{22CD2381-F1BB-4A67-B5C7-0957C9872DDE}" srcOrd="0" destOrd="0" presId="urn:microsoft.com/office/officeart/2005/8/layout/cycle8"/>
    <dgm:cxn modelId="{1CD9659F-CF77-4F85-B222-A29C3EC16BE7}" srcId="{923C79C1-CCFA-450D-A932-DF201F6C5D8F}" destId="{2F8FA595-F64B-4D70-8298-27E0D62803F0}" srcOrd="0" destOrd="0" parTransId="{DA513925-96F5-4369-91EF-EADB9C66D454}" sibTransId="{186ADEC5-8690-4EB6-998E-3AE8321F41D1}"/>
    <dgm:cxn modelId="{30A9F8A5-D928-4C71-A941-C183B5B21B08}" srcId="{923C79C1-CCFA-450D-A932-DF201F6C5D8F}" destId="{D85C1322-7C00-4117-B8D0-DACBD7125291}" srcOrd="4" destOrd="0" parTransId="{AD46E227-C889-45BC-8584-AE0F1877A92C}" sibTransId="{2458DEF7-3227-49A4-8D0A-70AF1A6E5C7A}"/>
    <dgm:cxn modelId="{085105AA-328D-44AD-9896-5983460A7DAB}" type="presOf" srcId="{663B1678-2A16-4F64-87A4-8B71DFA3C064}" destId="{A9036B54-06E5-45D7-9907-B149C7FEFF81}" srcOrd="0" destOrd="0" presId="urn:microsoft.com/office/officeart/2005/8/layout/cycle8"/>
    <dgm:cxn modelId="{E804DBB0-0B9D-45AC-B73E-53CEBBC4FDEF}" srcId="{923C79C1-CCFA-450D-A932-DF201F6C5D8F}" destId="{CFC6590F-A272-4F78-B65C-B6757F14BF43}" srcOrd="2" destOrd="0" parTransId="{7DC22612-BA70-49C5-B5EE-DF5852B80DBA}" sibTransId="{74C87676-C75E-45EC-B3CD-C2635A561145}"/>
    <dgm:cxn modelId="{6623B5B8-2F09-4E44-91E1-4F902ED4699F}" srcId="{923C79C1-CCFA-450D-A932-DF201F6C5D8F}" destId="{72988CF8-9C6D-4438-954E-7C4EB4540C00}" srcOrd="1" destOrd="0" parTransId="{3AEEFB8B-5A28-46F8-99E2-49CC8C15110B}" sibTransId="{7B106E9D-8DB8-4BEF-80FE-E2114C39B473}"/>
    <dgm:cxn modelId="{154510C0-F1DD-48B2-8C13-F5160370E596}" type="presOf" srcId="{CFC6590F-A272-4F78-B65C-B6757F14BF43}" destId="{440B2023-3DAB-4695-8D32-0C7A74435F3A}" srcOrd="0" destOrd="0" presId="urn:microsoft.com/office/officeart/2005/8/layout/cycle8"/>
    <dgm:cxn modelId="{131347C8-8017-4A6C-9382-F272DC4324F4}" type="presOf" srcId="{2CA905D0-D680-425C-A72D-3472996CAAD4}" destId="{1915276A-04BC-42A6-93A3-6F98DF6D0A76}" srcOrd="0" destOrd="0" presId="urn:microsoft.com/office/officeart/2005/8/layout/cycle8"/>
    <dgm:cxn modelId="{405627D9-A8BE-4494-A8BF-92ED22791315}" srcId="{923C79C1-CCFA-450D-A932-DF201F6C5D8F}" destId="{663B1678-2A16-4F64-87A4-8B71DFA3C064}" srcOrd="6" destOrd="0" parTransId="{D756ADDA-E2CF-4BC8-BD08-ECBFF2DFC9D3}" sibTransId="{8DAD4BB1-D43C-4D25-91E1-A2CD3F7D0810}"/>
    <dgm:cxn modelId="{3716E7EC-88EA-4FCC-A73F-A831B74799F2}" type="presOf" srcId="{72988CF8-9C6D-4438-954E-7C4EB4540C00}" destId="{426B34D4-F65D-4E30-B6D9-CE0B107047A7}" srcOrd="1" destOrd="0" presId="urn:microsoft.com/office/officeart/2005/8/layout/cycle8"/>
    <dgm:cxn modelId="{B56A98FE-57F1-4444-A836-07AD8AD47BA7}" type="presOf" srcId="{A1F20CBE-D9DB-46F1-BECA-C2E4271741FD}" destId="{0BF69A45-4872-4235-8EB9-8C5EB53834B4}" srcOrd="1" destOrd="0" presId="urn:microsoft.com/office/officeart/2005/8/layout/cycle8"/>
    <dgm:cxn modelId="{33B5F4EC-23A8-4DF7-A662-7299F2364869}" type="presParOf" srcId="{BAE0CC04-5933-4DE4-A6BF-4ABE091FC20E}" destId="{64AFCECD-A7CA-4968-BB06-DD5F3E09A357}" srcOrd="0" destOrd="0" presId="urn:microsoft.com/office/officeart/2005/8/layout/cycle8"/>
    <dgm:cxn modelId="{2870F0A8-7916-4A78-ACAF-61A9F9BDCD51}" type="presParOf" srcId="{BAE0CC04-5933-4DE4-A6BF-4ABE091FC20E}" destId="{C5A96128-E4BA-4F29-ACC9-69A1A3660DAA}" srcOrd="1" destOrd="0" presId="urn:microsoft.com/office/officeart/2005/8/layout/cycle8"/>
    <dgm:cxn modelId="{F37239DB-E1BE-42BB-9DB2-097C4B49C45A}" type="presParOf" srcId="{BAE0CC04-5933-4DE4-A6BF-4ABE091FC20E}" destId="{54A2D239-30A0-483C-A389-8496B4D32629}" srcOrd="2" destOrd="0" presId="urn:microsoft.com/office/officeart/2005/8/layout/cycle8"/>
    <dgm:cxn modelId="{5BEA8B1E-6297-48D0-A5C6-1C8922C6B07B}" type="presParOf" srcId="{BAE0CC04-5933-4DE4-A6BF-4ABE091FC20E}" destId="{D20A02F8-66C5-4ACD-BA7C-3A18C9A4E93D}" srcOrd="3" destOrd="0" presId="urn:microsoft.com/office/officeart/2005/8/layout/cycle8"/>
    <dgm:cxn modelId="{7CF3DB51-DF24-41A0-AC9B-5FA0909FF2DF}" type="presParOf" srcId="{BAE0CC04-5933-4DE4-A6BF-4ABE091FC20E}" destId="{8B170EED-BB92-45E6-8AB2-A7BA7AC2A5FB}" srcOrd="4" destOrd="0" presId="urn:microsoft.com/office/officeart/2005/8/layout/cycle8"/>
    <dgm:cxn modelId="{4CA6E318-A7F3-473B-A5BE-6137391719D9}" type="presParOf" srcId="{BAE0CC04-5933-4DE4-A6BF-4ABE091FC20E}" destId="{39CA2D9C-4D2B-4F67-96DD-4AA173B99EF4}" srcOrd="5" destOrd="0" presId="urn:microsoft.com/office/officeart/2005/8/layout/cycle8"/>
    <dgm:cxn modelId="{675C6221-C65F-4AE4-AF72-4EC8F5FBE76B}" type="presParOf" srcId="{BAE0CC04-5933-4DE4-A6BF-4ABE091FC20E}" destId="{3ABCFC73-A698-46F1-AC6A-B5F352388724}" srcOrd="6" destOrd="0" presId="urn:microsoft.com/office/officeart/2005/8/layout/cycle8"/>
    <dgm:cxn modelId="{5158CF05-9766-4E6B-A956-933E799D31CC}" type="presParOf" srcId="{BAE0CC04-5933-4DE4-A6BF-4ABE091FC20E}" destId="{426B34D4-F65D-4E30-B6D9-CE0B107047A7}" srcOrd="7" destOrd="0" presId="urn:microsoft.com/office/officeart/2005/8/layout/cycle8"/>
    <dgm:cxn modelId="{87BFF785-67CD-4566-BAA5-59D5E4B4E747}" type="presParOf" srcId="{BAE0CC04-5933-4DE4-A6BF-4ABE091FC20E}" destId="{440B2023-3DAB-4695-8D32-0C7A74435F3A}" srcOrd="8" destOrd="0" presId="urn:microsoft.com/office/officeart/2005/8/layout/cycle8"/>
    <dgm:cxn modelId="{DEAF3D73-C623-4A6C-BE60-F83105DE152C}" type="presParOf" srcId="{BAE0CC04-5933-4DE4-A6BF-4ABE091FC20E}" destId="{4DCD2CA7-575D-479B-9A11-EBFE5BD150F6}" srcOrd="9" destOrd="0" presId="urn:microsoft.com/office/officeart/2005/8/layout/cycle8"/>
    <dgm:cxn modelId="{41C59BFE-FEAA-4B1A-B03C-D9D806F0D463}" type="presParOf" srcId="{BAE0CC04-5933-4DE4-A6BF-4ABE091FC20E}" destId="{EDF139C6-670A-4C38-AAA6-B1737E61E925}" srcOrd="10" destOrd="0" presId="urn:microsoft.com/office/officeart/2005/8/layout/cycle8"/>
    <dgm:cxn modelId="{EA80E8CD-986D-4D20-92B8-41980A44D401}" type="presParOf" srcId="{BAE0CC04-5933-4DE4-A6BF-4ABE091FC20E}" destId="{5A673B03-9B65-4CC8-A47B-E005DDDD17C5}" srcOrd="11" destOrd="0" presId="urn:microsoft.com/office/officeart/2005/8/layout/cycle8"/>
    <dgm:cxn modelId="{EAB783BC-DF19-48F5-A5FE-6EB4F106268B}" type="presParOf" srcId="{BAE0CC04-5933-4DE4-A6BF-4ABE091FC20E}" destId="{22CD2381-F1BB-4A67-B5C7-0957C9872DDE}" srcOrd="12" destOrd="0" presId="urn:microsoft.com/office/officeart/2005/8/layout/cycle8"/>
    <dgm:cxn modelId="{ABBCD753-97E1-43A7-8340-D43391E2215A}" type="presParOf" srcId="{BAE0CC04-5933-4DE4-A6BF-4ABE091FC20E}" destId="{5C131193-9A92-4D60-A3FF-C2A60091477E}" srcOrd="13" destOrd="0" presId="urn:microsoft.com/office/officeart/2005/8/layout/cycle8"/>
    <dgm:cxn modelId="{AF17071E-EFE5-4809-B85A-2221D8AD859F}" type="presParOf" srcId="{BAE0CC04-5933-4DE4-A6BF-4ABE091FC20E}" destId="{A274F9A6-B3CA-4ECE-BD3C-47FAD5A700A6}" srcOrd="14" destOrd="0" presId="urn:microsoft.com/office/officeart/2005/8/layout/cycle8"/>
    <dgm:cxn modelId="{842F59B6-7751-4993-82C7-D71002AEB854}" type="presParOf" srcId="{BAE0CC04-5933-4DE4-A6BF-4ABE091FC20E}" destId="{0BF69A45-4872-4235-8EB9-8C5EB53834B4}" srcOrd="15" destOrd="0" presId="urn:microsoft.com/office/officeart/2005/8/layout/cycle8"/>
    <dgm:cxn modelId="{FE6FDBA4-F35B-44A8-A2FE-6F56BDF83121}" type="presParOf" srcId="{BAE0CC04-5933-4DE4-A6BF-4ABE091FC20E}" destId="{E10F6C5C-B7EE-46D9-8553-4E77502518F6}" srcOrd="16" destOrd="0" presId="urn:microsoft.com/office/officeart/2005/8/layout/cycle8"/>
    <dgm:cxn modelId="{DB10BF84-49F2-44E0-A611-3F6C1D6657DF}" type="presParOf" srcId="{BAE0CC04-5933-4DE4-A6BF-4ABE091FC20E}" destId="{BA971358-AF27-493F-A757-DACBEAF72DB8}" srcOrd="17" destOrd="0" presId="urn:microsoft.com/office/officeart/2005/8/layout/cycle8"/>
    <dgm:cxn modelId="{25CBE23F-286B-4599-9C41-F85206F332A8}" type="presParOf" srcId="{BAE0CC04-5933-4DE4-A6BF-4ABE091FC20E}" destId="{3448E15F-52E1-4F6C-AB97-4A446B0213F5}" srcOrd="18" destOrd="0" presId="urn:microsoft.com/office/officeart/2005/8/layout/cycle8"/>
    <dgm:cxn modelId="{198EF7A9-A915-4842-8F78-ABB1CECF11CD}" type="presParOf" srcId="{BAE0CC04-5933-4DE4-A6BF-4ABE091FC20E}" destId="{8950A26A-2F09-4E4A-9D8F-683D0004F0EB}" srcOrd="19" destOrd="0" presId="urn:microsoft.com/office/officeart/2005/8/layout/cycle8"/>
    <dgm:cxn modelId="{8BBF44FF-F385-4366-A610-E132EC5DFC01}" type="presParOf" srcId="{BAE0CC04-5933-4DE4-A6BF-4ABE091FC20E}" destId="{1915276A-04BC-42A6-93A3-6F98DF6D0A76}" srcOrd="20" destOrd="0" presId="urn:microsoft.com/office/officeart/2005/8/layout/cycle8"/>
    <dgm:cxn modelId="{03D26906-6820-44AB-BF9B-E4A7F167D59C}" type="presParOf" srcId="{BAE0CC04-5933-4DE4-A6BF-4ABE091FC20E}" destId="{AC75E3B8-D581-412F-BEA0-2BAFA4894844}" srcOrd="21" destOrd="0" presId="urn:microsoft.com/office/officeart/2005/8/layout/cycle8"/>
    <dgm:cxn modelId="{B0FB383C-5C20-4488-9563-126C7778B5FE}" type="presParOf" srcId="{BAE0CC04-5933-4DE4-A6BF-4ABE091FC20E}" destId="{1B9620F5-C37E-416C-8287-53C445474D01}" srcOrd="22" destOrd="0" presId="urn:microsoft.com/office/officeart/2005/8/layout/cycle8"/>
    <dgm:cxn modelId="{95971E20-08FF-4D9E-BA69-96A6D406EC45}" type="presParOf" srcId="{BAE0CC04-5933-4DE4-A6BF-4ABE091FC20E}" destId="{C2E310F1-43D1-49B2-8849-4E1355CB4D62}" srcOrd="23" destOrd="0" presId="urn:microsoft.com/office/officeart/2005/8/layout/cycle8"/>
    <dgm:cxn modelId="{30D3D2AC-8B01-4890-8521-9475792F8071}" type="presParOf" srcId="{BAE0CC04-5933-4DE4-A6BF-4ABE091FC20E}" destId="{A9036B54-06E5-45D7-9907-B149C7FEFF81}" srcOrd="24" destOrd="0" presId="urn:microsoft.com/office/officeart/2005/8/layout/cycle8"/>
    <dgm:cxn modelId="{84110ADA-EF55-4EDA-985E-107FD7550850}" type="presParOf" srcId="{BAE0CC04-5933-4DE4-A6BF-4ABE091FC20E}" destId="{D703B62F-FFC1-49EE-8CA3-F7E424D1D2C4}" srcOrd="25" destOrd="0" presId="urn:microsoft.com/office/officeart/2005/8/layout/cycle8"/>
    <dgm:cxn modelId="{638C0677-F449-4A97-85BF-62FAEB404758}" type="presParOf" srcId="{BAE0CC04-5933-4DE4-A6BF-4ABE091FC20E}" destId="{23383AED-3972-47D3-84F3-3EF91E792CC0}" srcOrd="26" destOrd="0" presId="urn:microsoft.com/office/officeart/2005/8/layout/cycle8"/>
    <dgm:cxn modelId="{39A81749-B57B-4490-B5CB-A7A98FFF16EE}" type="presParOf" srcId="{BAE0CC04-5933-4DE4-A6BF-4ABE091FC20E}" destId="{9A9B5DDB-3D32-4EC8-8888-D12024ECDEF3}" srcOrd="27" destOrd="0" presId="urn:microsoft.com/office/officeart/2005/8/layout/cycle8"/>
    <dgm:cxn modelId="{76B25E53-2E26-45E9-91D6-0DBEF92A0EA8}" type="presParOf" srcId="{BAE0CC04-5933-4DE4-A6BF-4ABE091FC20E}" destId="{A37C3F20-AC40-4AB7-BC9E-FDEBA4C23B9B}" srcOrd="28" destOrd="0" presId="urn:microsoft.com/office/officeart/2005/8/layout/cycle8"/>
    <dgm:cxn modelId="{8F98A702-D310-4AD0-A6B0-A9946636F3E4}" type="presParOf" srcId="{BAE0CC04-5933-4DE4-A6BF-4ABE091FC20E}" destId="{CCC1ABB8-4CFD-4648-AFB9-C706CA44373C}" srcOrd="29" destOrd="0" presId="urn:microsoft.com/office/officeart/2005/8/layout/cycle8"/>
    <dgm:cxn modelId="{47A360D2-0A27-4F48-9CD9-1C8B09D2F3F0}" type="presParOf" srcId="{BAE0CC04-5933-4DE4-A6BF-4ABE091FC20E}" destId="{414CDF5E-EA96-4D3F-AAF6-EFC4C2024D27}" srcOrd="30" destOrd="0" presId="urn:microsoft.com/office/officeart/2005/8/layout/cycle8"/>
    <dgm:cxn modelId="{637E6EC7-24C1-4731-B391-37BD909EF6DA}" type="presParOf" srcId="{BAE0CC04-5933-4DE4-A6BF-4ABE091FC20E}" destId="{80973EA0-6128-4F17-808B-F3A435DBBE3F}" srcOrd="31" destOrd="0" presId="urn:microsoft.com/office/officeart/2005/8/layout/cycle8"/>
    <dgm:cxn modelId="{0D03B2E7-8B8D-4FC6-8A1B-720BBF9F0D48}" type="presParOf" srcId="{BAE0CC04-5933-4DE4-A6BF-4ABE091FC20E}" destId="{9F0DF9E0-BC63-4DB9-BD1F-87D74D8149A4}" srcOrd="32" destOrd="0" presId="urn:microsoft.com/office/officeart/2005/8/layout/cycle8"/>
    <dgm:cxn modelId="{6206553F-78F2-4A61-A6B1-97B479EB6C33}" type="presParOf" srcId="{BAE0CC04-5933-4DE4-A6BF-4ABE091FC20E}" destId="{19D989DA-A4AC-42CE-BD22-12AE072FD800}" srcOrd="33" destOrd="0" presId="urn:microsoft.com/office/officeart/2005/8/layout/cycle8"/>
    <dgm:cxn modelId="{CA2E3F65-C349-4803-BEF3-EE510EDA6C0E}" type="presParOf" srcId="{BAE0CC04-5933-4DE4-A6BF-4ABE091FC20E}" destId="{645D3F64-4469-46B7-8D98-65E83EDFC463}" srcOrd="3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FCECD-A7CA-4968-BB06-DD5F3E09A357}">
      <dsp:nvSpPr>
        <dsp:cNvPr id="0" name=""/>
        <dsp:cNvSpPr/>
      </dsp:nvSpPr>
      <dsp:spPr>
        <a:xfrm>
          <a:off x="811509" y="222919"/>
          <a:ext cx="3069717" cy="3069717"/>
        </a:xfrm>
        <a:prstGeom prst="pie">
          <a:avLst>
            <a:gd name="adj1" fmla="val 16200000"/>
            <a:gd name="adj2" fmla="val 1928571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Reviews our practices</a:t>
          </a:r>
        </a:p>
      </dsp:txBody>
      <dsp:txXfrm>
        <a:off x="2424207" y="507965"/>
        <a:ext cx="730885" cy="584708"/>
      </dsp:txXfrm>
    </dsp:sp>
    <dsp:sp modelId="{8B170EED-BB92-45E6-8AB2-A7BA7AC2A5FB}">
      <dsp:nvSpPr>
        <dsp:cNvPr id="0" name=""/>
        <dsp:cNvSpPr/>
      </dsp:nvSpPr>
      <dsp:spPr>
        <a:xfrm>
          <a:off x="850977" y="272254"/>
          <a:ext cx="3069717" cy="3069717"/>
        </a:xfrm>
        <a:prstGeom prst="pie">
          <a:avLst>
            <a:gd name="adj1" fmla="val 19285716"/>
            <a:gd name="adj2" fmla="val 771428"/>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Takes a </a:t>
          </a:r>
          <a:r>
            <a:rPr lang="en-GB" sz="900" kern="1200" dirty="0">
              <a:latin typeface="Calibri Light" panose="020F0302020204030204"/>
            </a:rPr>
            <a:t>top-down</a:t>
          </a:r>
          <a:r>
            <a:rPr lang="en-GB" sz="900" kern="1200" dirty="0"/>
            <a:t> approach</a:t>
          </a:r>
        </a:p>
      </dsp:txBody>
      <dsp:txXfrm>
        <a:off x="2935827" y="1385027"/>
        <a:ext cx="840517" cy="511619"/>
      </dsp:txXfrm>
    </dsp:sp>
    <dsp:sp modelId="{440B2023-3DAB-4695-8D32-0C7A74435F3A}">
      <dsp:nvSpPr>
        <dsp:cNvPr id="0" name=""/>
        <dsp:cNvSpPr/>
      </dsp:nvSpPr>
      <dsp:spPr>
        <a:xfrm>
          <a:off x="836725" y="334379"/>
          <a:ext cx="3069717" cy="3069717"/>
        </a:xfrm>
        <a:prstGeom prst="pie">
          <a:avLst>
            <a:gd name="adj1" fmla="val 771428"/>
            <a:gd name="adj2" fmla="val 3857143"/>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rtl="0">
            <a:lnSpc>
              <a:spcPct val="90000"/>
            </a:lnSpc>
            <a:spcBef>
              <a:spcPct val="0"/>
            </a:spcBef>
            <a:spcAft>
              <a:spcPct val="35000"/>
            </a:spcAft>
            <a:buNone/>
          </a:pPr>
          <a:r>
            <a:rPr lang="en-GB" sz="900" kern="1200" dirty="0">
              <a:latin typeface="Calibri Light" panose="020F0302020204030204"/>
            </a:rPr>
            <a:t>Reflects our community</a:t>
          </a:r>
          <a:endParaRPr lang="en-GB" sz="900" kern="1200" dirty="0"/>
        </a:p>
      </dsp:txBody>
      <dsp:txXfrm>
        <a:off x="2807922" y="2152456"/>
        <a:ext cx="730885" cy="566435"/>
      </dsp:txXfrm>
    </dsp:sp>
    <dsp:sp modelId="{22CD2381-F1BB-4A67-B5C7-0957C9872DDE}">
      <dsp:nvSpPr>
        <dsp:cNvPr id="0" name=""/>
        <dsp:cNvSpPr/>
      </dsp:nvSpPr>
      <dsp:spPr>
        <a:xfrm>
          <a:off x="779716" y="361788"/>
          <a:ext cx="3069717" cy="3069717"/>
        </a:xfrm>
        <a:prstGeom prst="pie">
          <a:avLst>
            <a:gd name="adj1" fmla="val 3857226"/>
            <a:gd name="adj2" fmla="val 6942858"/>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Ensures equal opportunities</a:t>
          </a:r>
        </a:p>
      </dsp:txBody>
      <dsp:txXfrm>
        <a:off x="1958268" y="2773708"/>
        <a:ext cx="712612" cy="511619"/>
      </dsp:txXfrm>
    </dsp:sp>
    <dsp:sp modelId="{E10F6C5C-B7EE-46D9-8553-4E77502518F6}">
      <dsp:nvSpPr>
        <dsp:cNvPr id="0" name=""/>
        <dsp:cNvSpPr/>
      </dsp:nvSpPr>
      <dsp:spPr>
        <a:xfrm>
          <a:off x="722707" y="334379"/>
          <a:ext cx="3069717" cy="3069717"/>
        </a:xfrm>
        <a:prstGeom prst="pie">
          <a:avLst>
            <a:gd name="adj1" fmla="val 6942858"/>
            <a:gd name="adj2" fmla="val 10028574"/>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Commits to ongoing training</a:t>
          </a:r>
        </a:p>
      </dsp:txBody>
      <dsp:txXfrm>
        <a:off x="1090342" y="2152456"/>
        <a:ext cx="730885" cy="566435"/>
      </dsp:txXfrm>
    </dsp:sp>
    <dsp:sp modelId="{1915276A-04BC-42A6-93A3-6F98DF6D0A76}">
      <dsp:nvSpPr>
        <dsp:cNvPr id="0" name=""/>
        <dsp:cNvSpPr/>
      </dsp:nvSpPr>
      <dsp:spPr>
        <a:xfrm>
          <a:off x="708455" y="272254"/>
          <a:ext cx="3069717" cy="3069717"/>
        </a:xfrm>
        <a:prstGeom prst="pie">
          <a:avLst>
            <a:gd name="adj1" fmla="val 10028574"/>
            <a:gd name="adj2" fmla="val 13114284"/>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Seek and expand education</a:t>
          </a:r>
        </a:p>
      </dsp:txBody>
      <dsp:txXfrm>
        <a:off x="852805" y="1385027"/>
        <a:ext cx="840517" cy="511619"/>
      </dsp:txXfrm>
    </dsp:sp>
    <dsp:sp modelId="{A9036B54-06E5-45D7-9907-B149C7FEFF81}">
      <dsp:nvSpPr>
        <dsp:cNvPr id="0" name=""/>
        <dsp:cNvSpPr/>
      </dsp:nvSpPr>
      <dsp:spPr>
        <a:xfrm>
          <a:off x="747923" y="222919"/>
          <a:ext cx="3069717" cy="3069717"/>
        </a:xfrm>
        <a:prstGeom prst="pie">
          <a:avLst>
            <a:gd name="adj1" fmla="val 13114284"/>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Continued reflection and </a:t>
          </a:r>
          <a:r>
            <a:rPr lang="en-GB" sz="900" kern="1200" dirty="0">
              <a:latin typeface="Calibri Light" panose="020F0302020204030204"/>
            </a:rPr>
            <a:t>long-term</a:t>
          </a:r>
          <a:r>
            <a:rPr lang="en-GB" sz="900" kern="1200" dirty="0"/>
            <a:t> commitment</a:t>
          </a:r>
        </a:p>
      </dsp:txBody>
      <dsp:txXfrm>
        <a:off x="1474057" y="507965"/>
        <a:ext cx="730885" cy="584708"/>
      </dsp:txXfrm>
    </dsp:sp>
    <dsp:sp modelId="{A37C3F20-AC40-4AB7-BC9E-FDEBA4C23B9B}">
      <dsp:nvSpPr>
        <dsp:cNvPr id="0" name=""/>
        <dsp:cNvSpPr/>
      </dsp:nvSpPr>
      <dsp:spPr>
        <a:xfrm>
          <a:off x="621326" y="32889"/>
          <a:ext cx="3449777" cy="3449777"/>
        </a:xfrm>
        <a:prstGeom prst="circularArrow">
          <a:avLst>
            <a:gd name="adj1" fmla="val 5085"/>
            <a:gd name="adj2" fmla="val 327528"/>
            <a:gd name="adj3" fmla="val 18957827"/>
            <a:gd name="adj4" fmla="val 1620034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C1ABB8-4CFD-4648-AFB9-C706CA44373C}">
      <dsp:nvSpPr>
        <dsp:cNvPr id="0" name=""/>
        <dsp:cNvSpPr/>
      </dsp:nvSpPr>
      <dsp:spPr>
        <a:xfrm>
          <a:off x="661042" y="82443"/>
          <a:ext cx="3449777" cy="3449777"/>
        </a:xfrm>
        <a:prstGeom prst="circularArrow">
          <a:avLst>
            <a:gd name="adj1" fmla="val 5085"/>
            <a:gd name="adj2" fmla="val 327528"/>
            <a:gd name="adj3" fmla="val 443744"/>
            <a:gd name="adj4" fmla="val 19285776"/>
            <a:gd name="adj5" fmla="val 5932"/>
          </a:avLst>
        </a:prstGeom>
        <a:solidFill>
          <a:schemeClr val="accent3">
            <a:hueOff val="451767"/>
            <a:satOff val="16667"/>
            <a:lumOff val="-2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CDF5E-EA96-4D3F-AAF6-EFC4C2024D27}">
      <dsp:nvSpPr>
        <dsp:cNvPr id="0" name=""/>
        <dsp:cNvSpPr/>
      </dsp:nvSpPr>
      <dsp:spPr>
        <a:xfrm>
          <a:off x="646740" y="144424"/>
          <a:ext cx="3449777" cy="3449777"/>
        </a:xfrm>
        <a:prstGeom prst="circularArrow">
          <a:avLst>
            <a:gd name="adj1" fmla="val 5085"/>
            <a:gd name="adj2" fmla="val 327528"/>
            <a:gd name="adj3" fmla="val 3529100"/>
            <a:gd name="adj4" fmla="val 770764"/>
            <a:gd name="adj5" fmla="val 5932"/>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73EA0-6128-4F17-808B-F3A435DBBE3F}">
      <dsp:nvSpPr>
        <dsp:cNvPr id="0" name=""/>
        <dsp:cNvSpPr/>
      </dsp:nvSpPr>
      <dsp:spPr>
        <a:xfrm>
          <a:off x="589686" y="171677"/>
          <a:ext cx="3449777" cy="3449777"/>
        </a:xfrm>
        <a:prstGeom prst="circularArrow">
          <a:avLst>
            <a:gd name="adj1" fmla="val 5085"/>
            <a:gd name="adj2" fmla="val 327528"/>
            <a:gd name="adj3" fmla="val 6615046"/>
            <a:gd name="adj4" fmla="val 3857426"/>
            <a:gd name="adj5" fmla="val 5932"/>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0DF9E0-BC63-4DB9-BD1F-87D74D8149A4}">
      <dsp:nvSpPr>
        <dsp:cNvPr id="0" name=""/>
        <dsp:cNvSpPr/>
      </dsp:nvSpPr>
      <dsp:spPr>
        <a:xfrm>
          <a:off x="532632" y="144424"/>
          <a:ext cx="3449777" cy="3449777"/>
        </a:xfrm>
        <a:prstGeom prst="circularArrow">
          <a:avLst>
            <a:gd name="adj1" fmla="val 5085"/>
            <a:gd name="adj2" fmla="val 327528"/>
            <a:gd name="adj3" fmla="val 9701707"/>
            <a:gd name="adj4" fmla="val 6943371"/>
            <a:gd name="adj5" fmla="val 5932"/>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D989DA-A4AC-42CE-BD22-12AE072FD800}">
      <dsp:nvSpPr>
        <dsp:cNvPr id="0" name=""/>
        <dsp:cNvSpPr/>
      </dsp:nvSpPr>
      <dsp:spPr>
        <a:xfrm>
          <a:off x="518329" y="82443"/>
          <a:ext cx="3449777" cy="3449777"/>
        </a:xfrm>
        <a:prstGeom prst="circularArrow">
          <a:avLst>
            <a:gd name="adj1" fmla="val 5085"/>
            <a:gd name="adj2" fmla="val 327528"/>
            <a:gd name="adj3" fmla="val 12786695"/>
            <a:gd name="adj4" fmla="val 10028727"/>
            <a:gd name="adj5" fmla="val 5932"/>
          </a:avLst>
        </a:prstGeom>
        <a:solidFill>
          <a:schemeClr val="accent3">
            <a:hueOff val="2258833"/>
            <a:satOff val="83333"/>
            <a:lumOff val="-12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5D3F64-4469-46B7-8D98-65E83EDFC463}">
      <dsp:nvSpPr>
        <dsp:cNvPr id="0" name=""/>
        <dsp:cNvSpPr/>
      </dsp:nvSpPr>
      <dsp:spPr>
        <a:xfrm>
          <a:off x="558045" y="32889"/>
          <a:ext cx="3449777" cy="3449777"/>
        </a:xfrm>
        <a:prstGeom prst="circularArrow">
          <a:avLst>
            <a:gd name="adj1" fmla="val 5085"/>
            <a:gd name="adj2" fmla="val 327528"/>
            <a:gd name="adj3" fmla="val 15872129"/>
            <a:gd name="adj4" fmla="val 13114645"/>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0C336-C200-9E4A-81DE-F40847D17D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98372B-750A-2F46-83A6-86FD305565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B13F96-7203-1F4B-85A8-5F9A175CD7B5}" type="datetimeFigureOut">
              <a:rPr lang="en-US" smtClean="0"/>
              <a:t>6/29/2023</a:t>
            </a:fld>
            <a:endParaRPr lang="en-US"/>
          </a:p>
        </p:txBody>
      </p:sp>
      <p:sp>
        <p:nvSpPr>
          <p:cNvPr id="4" name="Footer Placeholder 3">
            <a:extLst>
              <a:ext uri="{FF2B5EF4-FFF2-40B4-BE49-F238E27FC236}">
                <a16:creationId xmlns:a16="http://schemas.microsoft.com/office/drawing/2014/main" id="{CD08EFAF-95C0-254F-996A-76F0B771A2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D6CB4-10C4-E14C-92EE-B7A95B6B21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336C63-6C92-954A-AFB7-967C1BE114EC}" type="slidenum">
              <a:rPr lang="en-US" smtClean="0"/>
              <a:t>‹#›</a:t>
            </a:fld>
            <a:endParaRPr lang="en-US"/>
          </a:p>
        </p:txBody>
      </p:sp>
    </p:spTree>
    <p:extLst>
      <p:ext uri="{BB962C8B-B14F-4D97-AF65-F5344CB8AC3E}">
        <p14:creationId xmlns:p14="http://schemas.microsoft.com/office/powerpoint/2010/main" val="2804936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3DE23-4173-164A-94FF-A7059DE99835}"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45D37-4DCB-3148-87A1-5B7098F22682}" type="slidenum">
              <a:rPr lang="en-US" smtClean="0"/>
              <a:t>‹#›</a:t>
            </a:fld>
            <a:endParaRPr lang="en-US"/>
          </a:p>
        </p:txBody>
      </p:sp>
    </p:spTree>
    <p:extLst>
      <p:ext uri="{BB962C8B-B14F-4D97-AF65-F5344CB8AC3E}">
        <p14:creationId xmlns:p14="http://schemas.microsoft.com/office/powerpoint/2010/main" val="37152518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pd.org/uk/views-and-insights/thought-leadership/cipd-voice/ace-inclusion-reports-organisations-support-employe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**Be prepared to define Black in UNISON**</a:t>
            </a:r>
            <a:endParaRPr lang="en-US" b="1" i="1">
              <a:ea typeface="Calibri"/>
              <a:cs typeface="Calibri"/>
            </a:endParaRPr>
          </a:p>
          <a:p>
            <a:r>
              <a:rPr lang="en-US" i="1" dirty="0"/>
              <a:t>In UNISON, Black is used to indicate people with a shared history. Black with a capital ‘B’ is used in its broad political and inclusive sense to describe people in Britain that have suffered colonialism and enslavement in the past and continue to experience racism and diminished opportunities in today’s society.</a:t>
            </a:r>
            <a:endParaRPr lang="en-US" i="1" dirty="0">
              <a:ea typeface="Calibri"/>
              <a:cs typeface="Calibri"/>
            </a:endParaRPr>
          </a:p>
          <a:p>
            <a:r>
              <a:rPr lang="en-US" i="1" dirty="0"/>
              <a:t>The terms ‘minority ethnic’ and ‘ethnic minority’ are in widespread official use today. However, these terms have clear disadvantages in terms of the connotations of marginal or less important and in many </a:t>
            </a:r>
            <a:r>
              <a:rPr lang="en-US" i="1" dirty="0" err="1"/>
              <a:t>neighbourhoods</a:t>
            </a:r>
            <a:r>
              <a:rPr lang="en-US" i="1" dirty="0"/>
              <a:t>, towns and cities in Britain it is statistically inaccurate or misleading to describe Black groups as a minority.</a:t>
            </a:r>
            <a:endParaRPr lang="en-US" i="1" dirty="0">
              <a:ea typeface="Calibri"/>
              <a:cs typeface="Calibri"/>
            </a:endParaRPr>
          </a:p>
          <a:p>
            <a:r>
              <a:rPr lang="en-US" i="1" dirty="0"/>
              <a:t>This definition was a decision made by our Black members at their 2013 conference.</a:t>
            </a:r>
            <a:endParaRPr lang="en-US" dirty="0"/>
          </a:p>
          <a:p>
            <a:endParaRPr lang="en-US" dirty="0">
              <a:cs typeface="Calibri"/>
            </a:endParaRPr>
          </a:p>
          <a:p>
            <a:r>
              <a:rPr lang="en-US" dirty="0">
                <a:cs typeface="Calibri"/>
              </a:rPr>
              <a:t>UNISON launched it's anti-racism charter on the </a:t>
            </a:r>
            <a:r>
              <a:rPr lang="en-US" dirty="0"/>
              <a:t>UN’s International Day for the Elimination of Racial Discrimination 2021</a:t>
            </a:r>
            <a:endParaRPr lang="en-US"/>
          </a:p>
          <a:p>
            <a:endParaRPr lang="en-US" dirty="0">
              <a:ea typeface="Calibri"/>
              <a:cs typeface="Calibri"/>
            </a:endParaRPr>
          </a:p>
          <a:p>
            <a:r>
              <a:rPr lang="en-US" dirty="0">
                <a:ea typeface="Calibri"/>
                <a:cs typeface="Calibri"/>
              </a:rPr>
              <a:t>The charter is a </a:t>
            </a:r>
            <a:r>
              <a:rPr lang="en-US" dirty="0"/>
              <a:t>commitment by organisations and their leaders to really take anti-racism seriously</a:t>
            </a:r>
            <a:endParaRPr lang="en-US" dirty="0">
              <a:ea typeface="Calibri"/>
              <a:cs typeface="Calibri"/>
            </a:endParaRPr>
          </a:p>
          <a:p>
            <a:endParaRPr lang="en-US" dirty="0">
              <a:ea typeface="Calibri"/>
              <a:cs typeface="Calibri"/>
            </a:endParaRPr>
          </a:p>
          <a:p>
            <a:r>
              <a:rPr lang="en-US" dirty="0">
                <a:ea typeface="Calibri"/>
                <a:cs typeface="Calibri"/>
              </a:rPr>
              <a:t>What makes this charter different is it is a real grassroots document. This is the work of UNISION Black members/ staff from across the sectors in workplaces just like ours/ yours. It acknowledges the work employers have done  in establishing a zero tolerance to racism in the workplace but looks to take things to the next level. A level where we're not just a non-racist employer but a anti-racist employer.</a:t>
            </a:r>
          </a:p>
          <a:p>
            <a:endParaRPr lang="en-US" dirty="0">
              <a:ea typeface="Calibri"/>
              <a:cs typeface="Calibri"/>
            </a:endParaRPr>
          </a:p>
          <a:p>
            <a:r>
              <a:rPr lang="en-US" dirty="0">
                <a:ea typeface="Calibri"/>
                <a:cs typeface="Calibri"/>
              </a:rPr>
              <a:t>So far 27 public service employers have signed up to the charter including large tier one county councils and NHS trusts to smaller tier two city, district and borough councils as well as some private organisations delivering public services.</a:t>
            </a:r>
          </a:p>
          <a:p>
            <a:endParaRPr lang="en-US" dirty="0">
              <a:ea typeface="Calibri"/>
              <a:cs typeface="Calibri"/>
            </a:endParaRPr>
          </a:p>
          <a:p>
            <a:r>
              <a:rPr lang="en-US" dirty="0">
                <a:ea typeface="Calibri"/>
                <a:cs typeface="Calibri"/>
              </a:rPr>
              <a:t>With its 12-month implementation plan and targeted approach to work employers have reported finding it easy to implement while affected staff and employer equality, diversity and inclusion groups have welcomed the adoption and having input in to its implementation </a:t>
            </a:r>
          </a:p>
        </p:txBody>
      </p:sp>
      <p:sp>
        <p:nvSpPr>
          <p:cNvPr id="4" name="Slide Number Placeholder 3"/>
          <p:cNvSpPr>
            <a:spLocks noGrp="1"/>
          </p:cNvSpPr>
          <p:nvPr>
            <p:ph type="sldNum" sz="quarter" idx="5"/>
          </p:nvPr>
        </p:nvSpPr>
        <p:spPr/>
        <p:txBody>
          <a:bodyPr/>
          <a:lstStyle/>
          <a:p>
            <a:fld id="{2BA45D37-4DCB-3148-87A1-5B7098F22682}" type="slidenum">
              <a:rPr lang="en-US" smtClean="0"/>
              <a:t>1</a:t>
            </a:fld>
            <a:endParaRPr lang="en-US"/>
          </a:p>
        </p:txBody>
      </p:sp>
    </p:spTree>
    <p:extLst>
      <p:ext uri="{BB962C8B-B14F-4D97-AF65-F5344CB8AC3E}">
        <p14:creationId xmlns:p14="http://schemas.microsoft.com/office/powerpoint/2010/main" val="378778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presentation I will cover:</a:t>
            </a:r>
          </a:p>
          <a:p>
            <a:endParaRPr lang="en-US" dirty="0"/>
          </a:p>
          <a:p>
            <a:pPr marL="171450" indent="-171450">
              <a:buFont typeface="Arial"/>
              <a:buChar char="•"/>
            </a:pPr>
            <a:r>
              <a:rPr lang="en-US" dirty="0"/>
              <a:t>What is the Anti-Racism Charter?</a:t>
            </a:r>
            <a:endParaRPr lang="en-US" dirty="0">
              <a:ea typeface="Calibri" panose="020F0502020204030204"/>
              <a:cs typeface="Calibri" panose="020F0502020204030204"/>
            </a:endParaRPr>
          </a:p>
          <a:p>
            <a:pPr marL="171450" indent="-171450">
              <a:buFont typeface="Arial"/>
              <a:buChar char="•"/>
            </a:pPr>
            <a:r>
              <a:rPr lang="en-US" dirty="0"/>
              <a:t>What is the difference between non-racist and anti-racist?</a:t>
            </a:r>
            <a:endParaRPr lang="en-US" dirty="0">
              <a:ea typeface="Calibri" panose="020F0502020204030204"/>
              <a:cs typeface="Calibri" panose="020F0502020204030204"/>
            </a:endParaRPr>
          </a:p>
          <a:p>
            <a:pPr marL="171450" indent="-171450">
              <a:buFont typeface="Arial"/>
              <a:buChar char="•"/>
            </a:pPr>
            <a:r>
              <a:rPr lang="en-US" dirty="0"/>
              <a:t>Why is the Anti-Racism Charter important?</a:t>
            </a:r>
            <a:endParaRPr lang="en-US" dirty="0">
              <a:ea typeface="Calibri" panose="020F0502020204030204"/>
              <a:cs typeface="Calibri" panose="020F0502020204030204"/>
            </a:endParaRPr>
          </a:p>
          <a:p>
            <a:pPr marL="171450" indent="-171450">
              <a:buFont typeface="Arial"/>
              <a:buChar char="•"/>
            </a:pPr>
            <a:r>
              <a:rPr lang="en-US" dirty="0"/>
              <a:t>What are the benefits to employer and employee?</a:t>
            </a:r>
            <a:endParaRPr lang="en-US" dirty="0">
              <a:ea typeface="Calibri" panose="020F0502020204030204"/>
              <a:cs typeface="Calibri" panose="020F0502020204030204"/>
            </a:endParaRPr>
          </a:p>
          <a:p>
            <a:pPr marL="171450" indent="-171450">
              <a:buFont typeface="Arial"/>
              <a:buChar char="•"/>
            </a:pPr>
            <a:r>
              <a:rPr lang="en-US" dirty="0"/>
              <a:t>What it looks like in practice?</a:t>
            </a:r>
            <a:endParaRPr lang="en-US" dirty="0">
              <a:ea typeface="Calibri"/>
              <a:cs typeface="Calibri"/>
            </a:endParaRPr>
          </a:p>
          <a:p>
            <a:pPr marL="171450" indent="-171450">
              <a:buFont typeface="Arial"/>
              <a:buChar char="•"/>
            </a:pPr>
            <a:endParaRPr lang="en-US" dirty="0">
              <a:ea typeface="Calibri"/>
              <a:cs typeface="Calibri"/>
            </a:endParaRPr>
          </a:p>
          <a:p>
            <a:r>
              <a:rPr lang="en-US" dirty="0">
                <a:ea typeface="Calibri"/>
                <a:cs typeface="Calibri"/>
              </a:rPr>
              <a:t>There will be an opportunity for questions and </a:t>
            </a:r>
            <a:r>
              <a:rPr lang="en-US">
                <a:ea typeface="Calibri"/>
                <a:cs typeface="Calibri"/>
              </a:rPr>
              <a:t>answers</a:t>
            </a:r>
            <a:r>
              <a:rPr lang="en-US" dirty="0">
                <a:ea typeface="Calibri"/>
                <a:cs typeface="Calibri"/>
              </a:rPr>
              <a:t> at the end.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2</a:t>
            </a:fld>
            <a:endParaRPr lang="en-US"/>
          </a:p>
        </p:txBody>
      </p:sp>
    </p:spTree>
    <p:extLst>
      <p:ext uri="{BB962C8B-B14F-4D97-AF65-F5344CB8AC3E}">
        <p14:creationId xmlns:p14="http://schemas.microsoft.com/office/powerpoint/2010/main" val="365774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The anti-racism charter commits our organisation to take anti-racism seriously in our processes, polices and procedures, training, progression opportunities and pay.</a:t>
            </a:r>
            <a:endParaRPr lang="en-US" dirty="0"/>
          </a:p>
          <a:p>
            <a:pPr marL="171450" indent="-171450">
              <a:buFont typeface="Arial"/>
              <a:buChar char="•"/>
            </a:pPr>
            <a:r>
              <a:rPr lang="en-US" dirty="0">
                <a:ea typeface="Calibri"/>
                <a:cs typeface="Calibri"/>
              </a:rPr>
              <a:t>We recognise the commitment and effort it takes to effect change which is why the charter is set out over an achievable 12-month period.</a:t>
            </a:r>
          </a:p>
          <a:p>
            <a:pPr marL="171450" indent="-171450">
              <a:buFont typeface="Arial"/>
              <a:buChar char="•"/>
            </a:pPr>
            <a:r>
              <a:rPr lang="en-US" dirty="0">
                <a:ea typeface="Calibri"/>
                <a:cs typeface="Calibri"/>
              </a:rPr>
              <a:t>While implementing the charter we will work with you.  What' worked well in other organisation is allocating overall responsibility for the work to one point of contact in the employer and one in the union who meet regularly to discuss progress, seek solutions and/or advice as necessary. If there is an equality, diversity and inclusion group at the employer we suggest this forum has a vital role to play in the charters success. They will have valuable input into the process and should be included at the earliest possibility with reports being sent there.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3</a:t>
            </a:fld>
            <a:endParaRPr lang="en-US"/>
          </a:p>
        </p:txBody>
      </p:sp>
    </p:spTree>
    <p:extLst>
      <p:ext uri="{BB962C8B-B14F-4D97-AF65-F5344CB8AC3E}">
        <p14:creationId xmlns:p14="http://schemas.microsoft.com/office/powerpoint/2010/main" val="125996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Not being racist, not doing anything or being a bystander when racism occurs does not make us anti-racist. Hence will not change race equality. Sometimes, we sit, and we look around us and we think, ‘how can I possibly change all this?’ And sometimes you can’t. </a:t>
            </a:r>
            <a:endParaRPr lang="en-US"/>
          </a:p>
          <a:p>
            <a:pPr marL="171450" indent="-171450">
              <a:buFont typeface="Arial"/>
              <a:buChar char="•"/>
            </a:pPr>
            <a:r>
              <a:rPr lang="en-US" dirty="0"/>
              <a:t>But what you can do is make sure wherever you go, people know where you stand. They know that you’re an anti-racist. You become a beacon of light that way. You become someone who makes other people want to be anti-racist too. As an employer you’ve got the tools at your disposal. </a:t>
            </a:r>
            <a:endParaRPr lang="en-US" dirty="0">
              <a:ea typeface="Calibri" panose="020F0502020204030204"/>
              <a:cs typeface="Calibri" panose="020F0502020204030204"/>
            </a:endParaRPr>
          </a:p>
          <a:p>
            <a:pPr marL="171450" indent="-171450">
              <a:buFont typeface="Arial"/>
              <a:buChar char="•"/>
            </a:pPr>
            <a:r>
              <a:rPr lang="en-US"/>
              <a:t>Policies tell us how to deal with racism when it happens, it warns people that it will not be tolerated so don't do it! But as an </a:t>
            </a:r>
            <a:r>
              <a:rPr lang="en-US" err="1"/>
              <a:t>organisation</a:t>
            </a:r>
            <a:r>
              <a:rPr lang="en-US" dirty="0"/>
              <a:t> we can do so much more. We can take action which builds anti-racism into our culture and into the fabric of our </a:t>
            </a:r>
            <a:r>
              <a:rPr lang="en-US" err="1"/>
              <a:t>organisation</a:t>
            </a:r>
            <a:r>
              <a:rPr lang="en-US" dirty="0"/>
              <a:t>. </a:t>
            </a:r>
            <a:endParaRPr lang="en-US">
              <a:ea typeface="Calibri" panose="020F0502020204030204"/>
              <a:cs typeface="Calibri" panose="020F0502020204030204"/>
            </a:endParaRPr>
          </a:p>
          <a:p>
            <a:pPr marL="171450" indent="-171450">
              <a:buFont typeface="Arial"/>
              <a:buChar char="•"/>
            </a:pPr>
            <a:r>
              <a:rPr lang="en-US"/>
              <a:t>The actions that come out of the charter will permeate to all corners of our work and the services we deliver. We will be the change that is necessary and our sphere of influence is vast</a:t>
            </a:r>
            <a:endParaRPr lang="en-US">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4</a:t>
            </a:fld>
            <a:endParaRPr lang="en-US"/>
          </a:p>
        </p:txBody>
      </p:sp>
    </p:spTree>
    <p:extLst>
      <p:ext uri="{BB962C8B-B14F-4D97-AF65-F5344CB8AC3E}">
        <p14:creationId xmlns:p14="http://schemas.microsoft.com/office/powerpoint/2010/main" val="265938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Calibri"/>
                <a:cs typeface="Calibri"/>
              </a:rPr>
              <a:t>When we have approached </a:t>
            </a:r>
            <a:r>
              <a:rPr lang="en-US" err="1">
                <a:ea typeface="Calibri"/>
                <a:cs typeface="Calibri"/>
              </a:rPr>
              <a:t>organisations</a:t>
            </a:r>
            <a:r>
              <a:rPr lang="en-US" dirty="0">
                <a:ea typeface="Calibri"/>
                <a:cs typeface="Calibri"/>
              </a:rPr>
              <a:t> and in particular Black members in those </a:t>
            </a:r>
            <a:r>
              <a:rPr lang="en-US" err="1">
                <a:ea typeface="Calibri"/>
                <a:cs typeface="Calibri"/>
              </a:rPr>
              <a:t>organisation</a:t>
            </a:r>
            <a:r>
              <a:rPr lang="en-US" dirty="0">
                <a:ea typeface="Calibri"/>
                <a:cs typeface="Calibri"/>
              </a:rPr>
              <a:t> to promote and discuss the charter – the overwhelming response has been positive. Often with the exclamation from staff: 'Yes! This is exactly what we want to see!' </a:t>
            </a:r>
            <a:endParaRPr lang="en-US"/>
          </a:p>
          <a:p>
            <a:pPr marL="171450" indent="-171450">
              <a:buFont typeface="Arial"/>
              <a:buChar char="•"/>
            </a:pPr>
            <a:r>
              <a:rPr lang="en-US" dirty="0">
                <a:ea typeface="Calibri"/>
                <a:cs typeface="Calibri"/>
              </a:rPr>
              <a:t>The charter can make a real difference to the lives of Black members. It not only breaks down barriers but it raises awareness. Shining a light on disparities in recruitment, in promotions, in training, in disciplinary procedures and in pay. It helps us to look at our work and our staff objectively with a new perspective. </a:t>
            </a:r>
          </a:p>
          <a:p>
            <a:pPr marL="171450" indent="-171450">
              <a:buFont typeface="Arial"/>
              <a:buChar char="•"/>
            </a:pPr>
            <a:r>
              <a:rPr lang="en-US" dirty="0">
                <a:ea typeface="Calibri"/>
                <a:cs typeface="Calibri"/>
              </a:rPr>
              <a:t>The charter wasn't created from in a HR, corporate or even trade union think tank. It is truly a grass roots document and has come from staff within this or, similar </a:t>
            </a:r>
            <a:r>
              <a:rPr lang="en-US" dirty="0" err="1">
                <a:ea typeface="Calibri"/>
                <a:cs typeface="Calibri"/>
              </a:rPr>
              <a:t>organisations</a:t>
            </a:r>
            <a:r>
              <a:rPr lang="en-US" dirty="0">
                <a:ea typeface="Calibri"/>
                <a:cs typeface="Calibri"/>
              </a:rPr>
              <a:t>. It acknowledges the work the employers has done, it doesn't attempt to rewrite or replace the hard work already done. It looks to enhance and add to it.</a:t>
            </a:r>
          </a:p>
          <a:p>
            <a:pPr marL="171450" indent="-171450">
              <a:buFont typeface="Arial"/>
              <a:buChar char="•"/>
            </a:pPr>
            <a:r>
              <a:rPr lang="en-US" dirty="0">
                <a:ea typeface="Calibri"/>
                <a:cs typeface="Calibri"/>
              </a:rPr>
              <a:t>By committing to the charter we are taking responsibility for our own learning and actions without needing Black colleagues to hold our hand through the process.</a:t>
            </a:r>
            <a:r>
              <a:rPr lang="en-US" dirty="0"/>
              <a:t> </a:t>
            </a:r>
            <a:endParaRPr lang="en-US" dirty="0">
              <a:ea typeface="Calibri"/>
              <a:cs typeface="Calibri"/>
            </a:endParaRPr>
          </a:p>
          <a:p>
            <a:pPr marL="171450" indent="-171450">
              <a:buFont typeface="Arial"/>
              <a:buChar char="•"/>
            </a:pPr>
            <a:r>
              <a:rPr lang="en-US" dirty="0"/>
              <a:t>By better understanding the struggle and oppression that others face, we are learning ourselves and actively attempting to make a change, so this doesn’t happen. By supporting people in the workplace through allyship, you can work towards creating a safer space. It is about being an ally and allyship should also be taken to your workplace. Whether you’re an employee, team leader, manager, or director – you need to be an ally for those around you.</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5</a:t>
            </a:fld>
            <a:endParaRPr lang="en-US"/>
          </a:p>
        </p:txBody>
      </p:sp>
    </p:spTree>
    <p:extLst>
      <p:ext uri="{BB962C8B-B14F-4D97-AF65-F5344CB8AC3E}">
        <p14:creationId xmlns:p14="http://schemas.microsoft.com/office/powerpoint/2010/main" val="276683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Racism is a deep-seated issue in society, maintained by discrimination and prejudice. It’s also clearly apparent in UK workplaces. In her independent review for government, Baroness McGregor-Smith found: ‘</a:t>
            </a:r>
            <a:r>
              <a:rPr lang="en-US" i="1" dirty="0"/>
              <a:t>There is discrimination and bias at every stage of an individual’s career, and even before it begins. From networks to recruitment and then in the workforce, it is there’.</a:t>
            </a:r>
            <a:r>
              <a:rPr lang="en-US" dirty="0"/>
              <a:t> The report shows that </a:t>
            </a:r>
            <a:r>
              <a:rPr lang="en-US" i="1" dirty="0"/>
              <a:t>‘discrimination and unfairness in career progression are a major barrier for ethnic minority employees’ and ‘this is reflected in the lower levels of satisfaction among ethnic minorities with their career progression.’</a:t>
            </a:r>
            <a:endParaRPr lang="en-US" i="1" dirty="0">
              <a:ea typeface="Calibri"/>
              <a:cs typeface="Calibri"/>
            </a:endParaRPr>
          </a:p>
          <a:p>
            <a:endParaRPr lang="en-US" i="1" dirty="0">
              <a:ea typeface="Calibri"/>
              <a:cs typeface="Calibri"/>
            </a:endParaRPr>
          </a:p>
          <a:p>
            <a:r>
              <a:rPr lang="en-US" dirty="0"/>
              <a:t>Systemic change is needed to tackle the fundamental ways an </a:t>
            </a:r>
            <a:r>
              <a:rPr lang="en-US" dirty="0" err="1"/>
              <a:t>organisation</a:t>
            </a:r>
            <a:r>
              <a:rPr lang="en-US" dirty="0"/>
              <a:t> operates, including its policies and processes. It’s key to providing the foundation for change, setting out clear expectations for the </a:t>
            </a:r>
            <a:r>
              <a:rPr lang="en-US" dirty="0" err="1"/>
              <a:t>organisation</a:t>
            </a:r>
            <a:r>
              <a:rPr lang="en-US" dirty="0"/>
              <a:t> and its people as well as clear objectives to work towards. Change at the workplace level can influence wider societal change, which can influence positive change in the workplace. Change is needed in both spheres to create lasting racial equality and inclusion. Having an anti-racism strategy helps address this and the anti-racism charter is a commitment to that essential change. </a:t>
            </a:r>
            <a:endParaRPr lang="en-US" dirty="0">
              <a:ea typeface="Calibri"/>
              <a:cs typeface="Calibri"/>
            </a:endParaRPr>
          </a:p>
          <a:p>
            <a:endParaRPr lang="en-US" dirty="0">
              <a:ea typeface="Calibri"/>
              <a:cs typeface="Calibri"/>
            </a:endParaRPr>
          </a:p>
          <a:p>
            <a:r>
              <a:rPr lang="en-US" dirty="0">
                <a:ea typeface="Calibri"/>
                <a:cs typeface="Calibri"/>
              </a:rPr>
              <a:t>To the employer:</a:t>
            </a:r>
          </a:p>
          <a:p>
            <a:pPr marL="171450" indent="-171450">
              <a:buFont typeface="Arial"/>
              <a:buChar char="•"/>
            </a:pPr>
            <a:r>
              <a:rPr lang="en-US" dirty="0">
                <a:ea typeface="Calibri"/>
                <a:cs typeface="Calibri"/>
              </a:rPr>
              <a:t>It promotes a positive working environment where people feel valued and respected</a:t>
            </a:r>
          </a:p>
          <a:p>
            <a:pPr marL="171450" indent="-171450">
              <a:buFont typeface="Arial"/>
              <a:buChar char="•"/>
            </a:pPr>
            <a:r>
              <a:rPr lang="en-US" dirty="0">
                <a:ea typeface="Calibri"/>
                <a:cs typeface="Calibri"/>
              </a:rPr>
              <a:t>It creates a workplace that values diversity, which is attractive to new talent and place for diverse talent to work and stay</a:t>
            </a:r>
          </a:p>
          <a:p>
            <a:pPr marL="171450" indent="-171450">
              <a:buFont typeface="Arial"/>
              <a:buChar char="•"/>
            </a:pPr>
            <a:r>
              <a:rPr lang="en-US" dirty="0">
                <a:ea typeface="Calibri"/>
                <a:cs typeface="Calibri"/>
              </a:rPr>
              <a:t>According to the CIPD </a:t>
            </a:r>
            <a:r>
              <a:rPr lang="en-US" b="1" dirty="0">
                <a:hlinkClick r:id="rId3"/>
              </a:rPr>
              <a:t>reports on Race Inclusion</a:t>
            </a:r>
            <a:r>
              <a:rPr lang="en-US" dirty="0"/>
              <a:t> embedding an anti-racism approach helps tackle discrimination in the workplace. This was particularly true when examining career progression. The research showed that ‘good line management was a major factor in achieving career progression and that poor line management had acted as a barrier’</a:t>
            </a:r>
            <a:endParaRPr lang="en-US">
              <a:ea typeface="Calibri"/>
              <a:cs typeface="Calibri"/>
            </a:endParaRPr>
          </a:p>
          <a:p>
            <a:pPr marL="171450" indent="-171450">
              <a:buFont typeface="Arial"/>
              <a:buChar char="•"/>
            </a:pPr>
            <a:endParaRPr lang="en-US" dirty="0">
              <a:ea typeface="Calibri"/>
              <a:cs typeface="Calibri"/>
            </a:endParaRPr>
          </a:p>
          <a:p>
            <a:r>
              <a:rPr lang="en-US" dirty="0">
                <a:ea typeface="Calibri"/>
                <a:cs typeface="Calibri"/>
              </a:rPr>
              <a:t>To the employee:</a:t>
            </a:r>
          </a:p>
          <a:p>
            <a:pPr marL="171450" indent="-171450">
              <a:buFont typeface="Arial"/>
              <a:buChar char="•"/>
            </a:pPr>
            <a:r>
              <a:rPr lang="en-US" dirty="0">
                <a:ea typeface="Calibri"/>
                <a:cs typeface="Calibri"/>
              </a:rPr>
              <a:t>It promotes a sense of belonging regardless of race or cultural background</a:t>
            </a:r>
          </a:p>
          <a:p>
            <a:pPr marL="171450" indent="-171450">
              <a:buFont typeface="Arial"/>
              <a:buChar char="•"/>
            </a:pPr>
            <a:r>
              <a:rPr lang="en-US" dirty="0">
                <a:ea typeface="Calibri"/>
                <a:cs typeface="Calibri"/>
              </a:rPr>
              <a:t>It reduces discrimination and harassment in the workplace</a:t>
            </a:r>
          </a:p>
          <a:p>
            <a:pPr marL="171450" indent="-171450">
              <a:buFont typeface="Arial"/>
              <a:buChar char="•"/>
            </a:pPr>
            <a:r>
              <a:rPr lang="en-US" dirty="0">
                <a:ea typeface="Calibri"/>
                <a:cs typeface="Calibri"/>
              </a:rPr>
              <a:t>It encourages open communication and learning about issues related to race and ethnicity</a:t>
            </a:r>
          </a:p>
          <a:p>
            <a:pPr marL="171450" indent="-171450">
              <a:buFont typeface="Arial"/>
              <a:buChar char="•"/>
            </a:pPr>
            <a:r>
              <a:rPr lang="en-US" dirty="0">
                <a:ea typeface="Calibri"/>
                <a:cs typeface="Calibri"/>
              </a:rPr>
              <a:t>It encourages allyship and education on matters which may not even be on a radar but which are everyday occurrences to our colleagues</a:t>
            </a: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6</a:t>
            </a:fld>
            <a:endParaRPr lang="en-US"/>
          </a:p>
        </p:txBody>
      </p:sp>
    </p:spTree>
    <p:extLst>
      <p:ext uri="{BB962C8B-B14F-4D97-AF65-F5344CB8AC3E}">
        <p14:creationId xmlns:p14="http://schemas.microsoft.com/office/powerpoint/2010/main" val="2624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charter is broken down into 3 distinct areas of work:</a:t>
            </a:r>
          </a:p>
          <a:p>
            <a:endParaRPr lang="en-US" dirty="0">
              <a:ea typeface="Calibri"/>
              <a:cs typeface="Calibri"/>
            </a:endParaRPr>
          </a:p>
          <a:p>
            <a:pPr marL="228600" indent="-228600">
              <a:buAutoNum type="arabicPeriod"/>
            </a:pPr>
            <a:r>
              <a:rPr lang="en-US" dirty="0">
                <a:ea typeface="Calibri"/>
                <a:cs typeface="Calibri"/>
              </a:rPr>
              <a:t>Our leaders</a:t>
            </a:r>
          </a:p>
          <a:p>
            <a:pPr marL="228600" indent="-228600">
              <a:buAutoNum type="arabicPeriod"/>
            </a:pPr>
            <a:r>
              <a:rPr lang="en-US" dirty="0">
                <a:ea typeface="Calibri"/>
                <a:cs typeface="Calibri"/>
              </a:rPr>
              <a:t>Our organisation</a:t>
            </a:r>
          </a:p>
          <a:p>
            <a:pPr marL="228600" indent="-228600">
              <a:buAutoNum type="arabicPeriod"/>
            </a:pPr>
            <a:r>
              <a:rPr lang="en-US" dirty="0">
                <a:ea typeface="Calibri"/>
                <a:cs typeface="Calibri"/>
              </a:rPr>
              <a:t>Our equality auditing</a:t>
            </a:r>
          </a:p>
          <a:p>
            <a:endParaRPr lang="en-US" dirty="0">
              <a:ea typeface="Calibri"/>
              <a:cs typeface="Calibri"/>
            </a:endParaRPr>
          </a:p>
          <a:p>
            <a:pPr marL="171450" indent="-171450">
              <a:buFont typeface="Arial"/>
              <a:buChar char="•"/>
            </a:pPr>
            <a:r>
              <a:rPr lang="en-US" dirty="0">
                <a:ea typeface="Calibri"/>
                <a:cs typeface="Calibri"/>
              </a:rPr>
              <a:t>As with anything that is transformational there must be commitment from the top down approach</a:t>
            </a:r>
          </a:p>
          <a:p>
            <a:pPr marL="171450" indent="-171450">
              <a:buFont typeface="Arial"/>
              <a:buChar char="•"/>
            </a:pPr>
            <a:r>
              <a:rPr lang="en-US" dirty="0">
                <a:ea typeface="Calibri"/>
                <a:cs typeface="Calibri"/>
              </a:rPr>
              <a:t>You will recall action is what sets us apart and makes us truly anti-racist</a:t>
            </a:r>
            <a:endParaRPr lang="en-US" dirty="0"/>
          </a:p>
          <a:p>
            <a:pPr marL="171450" indent="-171450">
              <a:buFont typeface="Arial"/>
              <a:buChar char="•"/>
            </a:pPr>
            <a:r>
              <a:rPr lang="en-US" dirty="0">
                <a:ea typeface="Calibri"/>
                <a:cs typeface="Calibri"/>
              </a:rPr>
              <a:t>We must plan, we must do and we must review</a:t>
            </a:r>
          </a:p>
          <a:p>
            <a:pPr marL="171450" indent="-171450">
              <a:buFont typeface="Arial"/>
              <a:buChar char="•"/>
            </a:pPr>
            <a:r>
              <a:rPr lang="en-US" dirty="0">
                <a:ea typeface="Calibri"/>
                <a:cs typeface="Calibri"/>
              </a:rPr>
              <a:t>Ensures we reflect our communities</a:t>
            </a:r>
          </a:p>
          <a:p>
            <a:pPr marL="171450" indent="-171450">
              <a:buFont typeface="Arial"/>
              <a:buChar char="•"/>
            </a:pPr>
            <a:r>
              <a:rPr lang="en-US" dirty="0">
                <a:ea typeface="Calibri"/>
                <a:cs typeface="Calibri"/>
              </a:rPr>
              <a:t>Ensures equal opportunities</a:t>
            </a:r>
          </a:p>
          <a:p>
            <a:pPr marL="171450" indent="-171450">
              <a:buFont typeface="Arial"/>
              <a:buChar char="•"/>
            </a:pPr>
            <a:r>
              <a:rPr lang="en-US" dirty="0">
                <a:ea typeface="Calibri"/>
                <a:cs typeface="Calibri"/>
              </a:rPr>
              <a:t>Commits to ongoing training and development</a:t>
            </a:r>
          </a:p>
          <a:p>
            <a:pPr marL="171450" indent="-171450">
              <a:buFont typeface="Arial"/>
              <a:buChar char="•"/>
            </a:pPr>
            <a:r>
              <a:rPr lang="en-US" dirty="0">
                <a:ea typeface="Calibri"/>
                <a:cs typeface="Calibri"/>
              </a:rPr>
              <a:t>Encourages self-reflection and self-education</a:t>
            </a:r>
          </a:p>
          <a:p>
            <a:pPr marL="171450" indent="-171450">
              <a:buFont typeface="Arial"/>
              <a:buChar char="•"/>
            </a:pPr>
            <a:r>
              <a:rPr lang="en-US" dirty="0">
                <a:ea typeface="Calibri"/>
                <a:cs typeface="Calibri"/>
              </a:rPr>
              <a:t>Is a long term commitment to remove race discrimination in all its forms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7</a:t>
            </a:fld>
            <a:endParaRPr lang="en-US"/>
          </a:p>
        </p:txBody>
      </p:sp>
    </p:spTree>
    <p:extLst>
      <p:ext uri="{BB962C8B-B14F-4D97-AF65-F5344CB8AC3E}">
        <p14:creationId xmlns:p14="http://schemas.microsoft.com/office/powerpoint/2010/main" val="92665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 </a:t>
            </a:r>
            <a:r>
              <a:rPr lang="en-US" dirty="0" err="1">
                <a:ea typeface="Calibri"/>
                <a:cs typeface="Calibri"/>
              </a:rPr>
              <a:t>summarise</a:t>
            </a:r>
            <a:r>
              <a:rPr lang="en-US" dirty="0">
                <a:ea typeface="Calibri"/>
                <a:cs typeface="Calibri"/>
              </a:rPr>
              <a:t>:</a:t>
            </a:r>
          </a:p>
          <a:p>
            <a:pPr marL="171450" indent="-171450">
              <a:buFont typeface="Arial"/>
              <a:buChar char="•"/>
            </a:pPr>
            <a:r>
              <a:rPr lang="en-US" dirty="0"/>
              <a:t>We talked about what the Anti-Racism Charter is – a commitment to take anti-racism seriously</a:t>
            </a:r>
            <a:endParaRPr lang="en-US">
              <a:ea typeface="Calibri"/>
              <a:cs typeface="Calibri"/>
            </a:endParaRPr>
          </a:p>
          <a:p>
            <a:pPr marL="171450" indent="-171450">
              <a:buFont typeface="Arial"/>
              <a:buChar char="•"/>
            </a:pPr>
            <a:r>
              <a:rPr lang="en-US" dirty="0"/>
              <a:t>We talked about the difference between non-racist and anti-racist – and that is action not reaction</a:t>
            </a:r>
            <a:endParaRPr lang="en-US">
              <a:ea typeface="Calibri"/>
              <a:cs typeface="Calibri"/>
            </a:endParaRPr>
          </a:p>
          <a:p>
            <a:pPr marL="171450" indent="-171450">
              <a:buFont typeface="Arial"/>
              <a:buChar char="•"/>
            </a:pPr>
            <a:r>
              <a:rPr lang="en-US" dirty="0"/>
              <a:t>We also talked about why the Anti-Racism Charter important – because it is staff telling us thank you but we must do more and here is what must be done</a:t>
            </a:r>
            <a:endParaRPr lang="en-US" dirty="0">
              <a:ea typeface="Calibri"/>
              <a:cs typeface="Calibri"/>
            </a:endParaRPr>
          </a:p>
          <a:p>
            <a:pPr marL="171450" indent="-171450">
              <a:buFont typeface="Arial"/>
              <a:buChar char="•"/>
            </a:pPr>
            <a:r>
              <a:rPr lang="en-US" dirty="0"/>
              <a:t>We discussed to the benefits to employer and employee with researched evidence from UNISON, CIPD and governmental review</a:t>
            </a:r>
            <a:endParaRPr lang="en-US" dirty="0">
              <a:ea typeface="Calibri"/>
              <a:cs typeface="Calibri"/>
            </a:endParaRPr>
          </a:p>
          <a:p>
            <a:pPr marL="171450" indent="-171450">
              <a:buFont typeface="Arial"/>
              <a:buChar char="•"/>
            </a:pPr>
            <a:r>
              <a:rPr lang="en-US" dirty="0"/>
              <a:t>Finally we discussed what it looks like in practice – a top down approach being essential and inclusion at all levels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BA45D37-4DCB-3148-87A1-5B7098F22682}" type="slidenum">
              <a:rPr lang="en-US" smtClean="0"/>
              <a:t>8</a:t>
            </a:fld>
            <a:endParaRPr lang="en-US"/>
          </a:p>
        </p:txBody>
      </p:sp>
    </p:spTree>
    <p:extLst>
      <p:ext uri="{BB962C8B-B14F-4D97-AF65-F5344CB8AC3E}">
        <p14:creationId xmlns:p14="http://schemas.microsoft.com/office/powerpoint/2010/main" val="407670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333822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97444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04987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0200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06398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9009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50052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615757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46264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66546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59828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6/29/2023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63710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9D4FD18-F16A-3789-D8DF-03869C399A91}"/>
              </a:ext>
            </a:extLst>
          </p:cNvPr>
          <p:cNvGrpSpPr/>
          <p:nvPr/>
        </p:nvGrpSpPr>
        <p:grpSpPr>
          <a:xfrm>
            <a:off x="4567115" y="830383"/>
            <a:ext cx="4190999" cy="2281113"/>
            <a:chOff x="4567115" y="830383"/>
            <a:chExt cx="4190999" cy="2281113"/>
          </a:xfrm>
        </p:grpSpPr>
        <p:sp>
          <p:nvSpPr>
            <p:cNvPr id="2" name="Rectangle 1">
              <a:extLst>
                <a:ext uri="{FF2B5EF4-FFF2-40B4-BE49-F238E27FC236}">
                  <a16:creationId xmlns:a16="http://schemas.microsoft.com/office/drawing/2014/main" id="{62498292-44C4-C570-021B-B40A5F393208}"/>
                </a:ext>
              </a:extLst>
            </p:cNvPr>
            <p:cNvSpPr/>
            <p:nvPr/>
          </p:nvSpPr>
          <p:spPr>
            <a:xfrm>
              <a:off x="5793154" y="830383"/>
              <a:ext cx="2964960" cy="771769"/>
            </a:xfrm>
            <a:prstGeom prst="rect">
              <a:avLst/>
            </a:prstGeom>
            <a:solidFill>
              <a:srgbClr val="E9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705D654-DBA9-6055-9837-2EDF51419DED}"/>
                </a:ext>
              </a:extLst>
            </p:cNvPr>
            <p:cNvSpPr/>
            <p:nvPr/>
          </p:nvSpPr>
          <p:spPr>
            <a:xfrm>
              <a:off x="4567115" y="1582613"/>
              <a:ext cx="4190998" cy="771769"/>
            </a:xfrm>
            <a:prstGeom prst="rect">
              <a:avLst/>
            </a:prstGeom>
            <a:solidFill>
              <a:srgbClr val="E9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92835EB-3A28-2712-3FA9-7FF367769972}"/>
                </a:ext>
              </a:extLst>
            </p:cNvPr>
            <p:cNvSpPr/>
            <p:nvPr/>
          </p:nvSpPr>
          <p:spPr>
            <a:xfrm>
              <a:off x="6022729" y="2339727"/>
              <a:ext cx="2735383" cy="771769"/>
            </a:xfrm>
            <a:prstGeom prst="rect">
              <a:avLst/>
            </a:prstGeom>
            <a:solidFill>
              <a:srgbClr val="E9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itle 5">
            <a:extLst>
              <a:ext uri="{FF2B5EF4-FFF2-40B4-BE49-F238E27FC236}">
                <a16:creationId xmlns:a16="http://schemas.microsoft.com/office/drawing/2014/main" id="{C8296615-24C8-154B-AC66-EFA23FF15A50}"/>
              </a:ext>
            </a:extLst>
          </p:cNvPr>
          <p:cNvSpPr>
            <a:spLocks noGrp="1"/>
          </p:cNvSpPr>
          <p:nvPr>
            <p:ph type="title"/>
          </p:nvPr>
        </p:nvSpPr>
        <p:spPr>
          <a:xfrm>
            <a:off x="2939195" y="608228"/>
            <a:ext cx="5820507" cy="2530322"/>
          </a:xfrm>
        </p:spPr>
        <p:txBody>
          <a:bodyPr anchor="b">
            <a:noAutofit/>
          </a:bodyPr>
          <a:lstStyle/>
          <a:p>
            <a:pPr algn="r"/>
            <a:r>
              <a:rPr lang="en-US" sz="5400" b="1">
                <a:solidFill>
                  <a:schemeClr val="bg1"/>
                </a:solidFill>
                <a:latin typeface="Arial Nova"/>
              </a:rPr>
              <a:t>UNISON</a:t>
            </a:r>
            <a:br>
              <a:rPr lang="en-US" sz="5400" b="1">
                <a:solidFill>
                  <a:schemeClr val="bg1"/>
                </a:solidFill>
                <a:latin typeface="Arial Nova"/>
              </a:rPr>
            </a:br>
            <a:r>
              <a:rPr lang="en-US" sz="5400" b="1">
                <a:solidFill>
                  <a:schemeClr val="bg1"/>
                </a:solidFill>
                <a:latin typeface="Arial Nova"/>
              </a:rPr>
              <a:t>Anti-Racism</a:t>
            </a:r>
            <a:br>
              <a:rPr lang="en-US" sz="5400" b="1">
                <a:solidFill>
                  <a:schemeClr val="bg1"/>
                </a:solidFill>
                <a:latin typeface="Arial Nova"/>
              </a:rPr>
            </a:br>
            <a:r>
              <a:rPr lang="en-US" sz="5400" b="1">
                <a:solidFill>
                  <a:schemeClr val="bg1"/>
                </a:solidFill>
                <a:latin typeface="Arial Nova"/>
              </a:rPr>
              <a:t>Charter</a:t>
            </a:r>
            <a:endParaRPr lang="en-US" sz="5400">
              <a:solidFill>
                <a:schemeClr val="bg1"/>
              </a:solidFill>
              <a:latin typeface="Arial Nova"/>
              <a:cs typeface="Calibri Light"/>
            </a:endParaRPr>
          </a:p>
        </p:txBody>
      </p:sp>
    </p:spTree>
    <p:extLst>
      <p:ext uri="{BB962C8B-B14F-4D97-AF65-F5344CB8AC3E}">
        <p14:creationId xmlns:p14="http://schemas.microsoft.com/office/powerpoint/2010/main" val="624598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BCE5BF6-09D6-BA4E-A0FF-86CBDB3725AC}"/>
              </a:ext>
            </a:extLst>
          </p:cNvPr>
          <p:cNvSpPr>
            <a:spLocks noGrp="1"/>
          </p:cNvSpPr>
          <p:nvPr>
            <p:ph type="title"/>
          </p:nvPr>
        </p:nvSpPr>
        <p:spPr/>
        <p:txBody>
          <a:bodyPr anchor="b">
            <a:normAutofit/>
          </a:bodyPr>
          <a:lstStyle/>
          <a:p>
            <a:r>
              <a:rPr lang="en-US" b="1">
                <a:solidFill>
                  <a:srgbClr val="43165E"/>
                </a:solidFill>
                <a:latin typeface="Arial Nova"/>
              </a:rPr>
              <a:t>Introduction and synopsis</a:t>
            </a:r>
          </a:p>
        </p:txBody>
      </p:sp>
      <p:sp>
        <p:nvSpPr>
          <p:cNvPr id="179" name="Content Placeholder 178">
            <a:extLst>
              <a:ext uri="{FF2B5EF4-FFF2-40B4-BE49-F238E27FC236}">
                <a16:creationId xmlns:a16="http://schemas.microsoft.com/office/drawing/2014/main" id="{6751B0B4-AF71-C1F9-53B2-FBE03FAC5CBC}"/>
              </a:ext>
            </a:extLst>
          </p:cNvPr>
          <p:cNvSpPr>
            <a:spLocks noGrp="1"/>
          </p:cNvSpPr>
          <p:nvPr>
            <p:ph idx="1"/>
          </p:nvPr>
        </p:nvSpPr>
        <p:spPr>
          <a:xfrm>
            <a:off x="628650" y="1369219"/>
            <a:ext cx="7974623" cy="3263504"/>
          </a:xfrm>
        </p:spPr>
        <p:txBody>
          <a:bodyPr vert="horz" lIns="91440" tIns="45720" rIns="91440" bIns="45720" rtlCol="0" anchor="t">
            <a:noAutofit/>
          </a:bodyPr>
          <a:lstStyle/>
          <a:p>
            <a:pPr>
              <a:lnSpc>
                <a:spcPct val="100000"/>
              </a:lnSpc>
              <a:spcBef>
                <a:spcPts val="0"/>
              </a:spcBef>
            </a:pPr>
            <a:r>
              <a:rPr lang="en-US">
                <a:solidFill>
                  <a:srgbClr val="444444"/>
                </a:solidFill>
                <a:latin typeface="Arial Nova Light"/>
                <a:cs typeface="Arial"/>
              </a:rPr>
              <a:t>What is the Anti-Racism Charter?</a:t>
            </a:r>
          </a:p>
          <a:p>
            <a:pPr>
              <a:lnSpc>
                <a:spcPct val="100000"/>
              </a:lnSpc>
              <a:spcBef>
                <a:spcPts val="0"/>
              </a:spcBef>
            </a:pPr>
            <a:r>
              <a:rPr lang="en-US">
                <a:solidFill>
                  <a:srgbClr val="444444"/>
                </a:solidFill>
                <a:latin typeface="Arial Nova Light"/>
                <a:cs typeface="Arial"/>
              </a:rPr>
              <a:t>What is the difference between non-racist and anti-racist?</a:t>
            </a:r>
          </a:p>
          <a:p>
            <a:pPr>
              <a:lnSpc>
                <a:spcPct val="100000"/>
              </a:lnSpc>
              <a:spcBef>
                <a:spcPts val="0"/>
              </a:spcBef>
            </a:pPr>
            <a:r>
              <a:rPr lang="en-US">
                <a:solidFill>
                  <a:srgbClr val="444444"/>
                </a:solidFill>
                <a:latin typeface="Arial Nova Light"/>
                <a:cs typeface="Arial"/>
              </a:rPr>
              <a:t>Why is the Anti-Racism Charter important?</a:t>
            </a:r>
          </a:p>
          <a:p>
            <a:pPr>
              <a:lnSpc>
                <a:spcPct val="100000"/>
              </a:lnSpc>
              <a:spcBef>
                <a:spcPts val="0"/>
              </a:spcBef>
            </a:pPr>
            <a:r>
              <a:rPr lang="en-US">
                <a:solidFill>
                  <a:srgbClr val="444444"/>
                </a:solidFill>
                <a:latin typeface="Arial Nova Light"/>
                <a:cs typeface="Arial"/>
              </a:rPr>
              <a:t>What are the benefits to employer and employee?</a:t>
            </a:r>
          </a:p>
          <a:p>
            <a:pPr>
              <a:lnSpc>
                <a:spcPct val="100000"/>
              </a:lnSpc>
              <a:spcBef>
                <a:spcPts val="0"/>
              </a:spcBef>
            </a:pPr>
            <a:r>
              <a:rPr lang="en-US">
                <a:solidFill>
                  <a:srgbClr val="444444"/>
                </a:solidFill>
                <a:latin typeface="Arial Nova Light"/>
                <a:cs typeface="Arial"/>
              </a:rPr>
              <a:t>What it looks like in practice?</a:t>
            </a:r>
          </a:p>
          <a:p>
            <a:pPr>
              <a:lnSpc>
                <a:spcPct val="100000"/>
              </a:lnSpc>
              <a:spcBef>
                <a:spcPts val="0"/>
              </a:spcBef>
            </a:pPr>
            <a:r>
              <a:rPr lang="en-US">
                <a:solidFill>
                  <a:srgbClr val="444444"/>
                </a:solidFill>
                <a:latin typeface="Arial Nova Light"/>
                <a:cs typeface="Arial"/>
              </a:rPr>
              <a:t>Summary and Q&amp;A</a:t>
            </a:r>
          </a:p>
        </p:txBody>
      </p:sp>
      <p:pic>
        <p:nvPicPr>
          <p:cNvPr id="2" name="Picture 2" descr="Logo&#10;&#10;Description automatically generated">
            <a:extLst>
              <a:ext uri="{FF2B5EF4-FFF2-40B4-BE49-F238E27FC236}">
                <a16:creationId xmlns:a16="http://schemas.microsoft.com/office/drawing/2014/main" id="{16169B64-E240-7B3A-9990-8F9D48FC1961}"/>
              </a:ext>
            </a:extLst>
          </p:cNvPr>
          <p:cNvPicPr>
            <a:picLocks noChangeAspect="1"/>
          </p:cNvPicPr>
          <p:nvPr/>
        </p:nvPicPr>
        <p:blipFill>
          <a:blip r:embed="rId4"/>
          <a:stretch>
            <a:fillRect/>
          </a:stretch>
        </p:blipFill>
        <p:spPr>
          <a:xfrm>
            <a:off x="6843712" y="3910113"/>
            <a:ext cx="1666143" cy="691826"/>
          </a:xfrm>
          <a:prstGeom prst="rect">
            <a:avLst/>
          </a:prstGeom>
        </p:spPr>
      </p:pic>
    </p:spTree>
    <p:extLst>
      <p:ext uri="{BB962C8B-B14F-4D97-AF65-F5344CB8AC3E}">
        <p14:creationId xmlns:p14="http://schemas.microsoft.com/office/powerpoint/2010/main" val="14002440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C45D-DAA8-4147-A0FB-7D1268851786}"/>
              </a:ext>
            </a:extLst>
          </p:cNvPr>
          <p:cNvSpPr>
            <a:spLocks noGrp="1"/>
          </p:cNvSpPr>
          <p:nvPr>
            <p:ph type="title"/>
          </p:nvPr>
        </p:nvSpPr>
        <p:spPr>
          <a:xfrm>
            <a:off x="522379" y="452804"/>
            <a:ext cx="4423109" cy="1326539"/>
          </a:xfrm>
        </p:spPr>
        <p:txBody>
          <a:bodyPr anchor="ctr">
            <a:noAutofit/>
          </a:bodyPr>
          <a:lstStyle/>
          <a:p>
            <a:r>
              <a:rPr lang="en-GB" sz="4000" b="1">
                <a:solidFill>
                  <a:srgbClr val="43165E"/>
                </a:solidFill>
                <a:latin typeface="Arial Nova"/>
              </a:rPr>
              <a:t>What is the Anti-Racism Charter?</a:t>
            </a:r>
            <a:endParaRPr lang="en-US" sz="4000">
              <a:solidFill>
                <a:srgbClr val="43165E"/>
              </a:solidFill>
              <a:cs typeface="Calibri Light"/>
            </a:endParaRPr>
          </a:p>
        </p:txBody>
      </p:sp>
      <p:sp>
        <p:nvSpPr>
          <p:cNvPr id="4" name="Text Placeholder 3">
            <a:extLst>
              <a:ext uri="{FF2B5EF4-FFF2-40B4-BE49-F238E27FC236}">
                <a16:creationId xmlns:a16="http://schemas.microsoft.com/office/drawing/2014/main" id="{6EBF3F2A-E4D5-471C-AF35-27FC7BB24B6F}"/>
              </a:ext>
            </a:extLst>
          </p:cNvPr>
          <p:cNvSpPr>
            <a:spLocks noGrp="1"/>
          </p:cNvSpPr>
          <p:nvPr>
            <p:ph type="body" sz="half" idx="2"/>
          </p:nvPr>
        </p:nvSpPr>
        <p:spPr>
          <a:xfrm>
            <a:off x="522879" y="1817810"/>
            <a:ext cx="4189592" cy="2864186"/>
          </a:xfrm>
        </p:spPr>
        <p:txBody>
          <a:bodyPr vert="horz" lIns="91440" tIns="45720" rIns="91440" bIns="45720" rtlCol="0" anchor="t">
            <a:noAutofit/>
          </a:bodyPr>
          <a:lstStyle/>
          <a:p>
            <a:pPr marL="171450" indent="-171450">
              <a:lnSpc>
                <a:spcPct val="100000"/>
              </a:lnSpc>
              <a:spcBef>
                <a:spcPts val="0"/>
              </a:spcBef>
              <a:buFont typeface="Arial" panose="020B0604020202020204" pitchFamily="34" charset="0"/>
              <a:buChar char="•"/>
            </a:pPr>
            <a:r>
              <a:rPr lang="en-GB" sz="1600" b="0">
                <a:latin typeface="Arial Nova Light"/>
              </a:rPr>
              <a:t>A commitment to take anti-racism seriously</a:t>
            </a:r>
            <a:r>
              <a:rPr lang="en-GB" sz="1600">
                <a:latin typeface="Arial Nova Light"/>
              </a:rPr>
              <a:t>.</a:t>
            </a:r>
            <a:endParaRPr lang="en-US" sz="1600">
              <a:cs typeface="Calibri"/>
            </a:endParaRPr>
          </a:p>
          <a:p>
            <a:pPr marL="171450" indent="-171450">
              <a:lnSpc>
                <a:spcPct val="100000"/>
              </a:lnSpc>
              <a:spcBef>
                <a:spcPts val="0"/>
              </a:spcBef>
              <a:buFont typeface="Arial" panose="020B0604020202020204" pitchFamily="34" charset="0"/>
              <a:buChar char="•"/>
            </a:pPr>
            <a:r>
              <a:rPr lang="en-GB" sz="1600" b="0">
                <a:latin typeface="Arial Nova Light"/>
              </a:rPr>
              <a:t>A pledge to address the racial disparities in:</a:t>
            </a:r>
          </a:p>
          <a:p>
            <a:pPr marL="514350" lvl="1" indent="-171450">
              <a:lnSpc>
                <a:spcPct val="100000"/>
              </a:lnSpc>
              <a:spcBef>
                <a:spcPts val="0"/>
              </a:spcBef>
              <a:buFont typeface="Arial" panose="020B0604020202020204" pitchFamily="34" charset="0"/>
              <a:buChar char="•"/>
            </a:pPr>
            <a:r>
              <a:rPr lang="en-GB" sz="1600">
                <a:latin typeface="Arial Nova Light"/>
              </a:rPr>
              <a:t>Recruitment,</a:t>
            </a:r>
            <a:endParaRPr lang="en-GB" sz="1600" b="0">
              <a:latin typeface="Arial Nova Light"/>
            </a:endParaRPr>
          </a:p>
          <a:p>
            <a:pPr marL="514350" lvl="1" indent="-171450">
              <a:lnSpc>
                <a:spcPct val="100000"/>
              </a:lnSpc>
              <a:spcBef>
                <a:spcPts val="0"/>
              </a:spcBef>
              <a:buFont typeface="Arial" panose="020B0604020202020204" pitchFamily="34" charset="0"/>
              <a:buChar char="•"/>
            </a:pPr>
            <a:r>
              <a:rPr lang="en-GB" sz="1600">
                <a:latin typeface="Arial Nova Light"/>
              </a:rPr>
              <a:t>P</a:t>
            </a:r>
            <a:r>
              <a:rPr lang="en-GB" sz="1600" b="0">
                <a:latin typeface="Arial Nova Light"/>
              </a:rPr>
              <a:t>romotions</a:t>
            </a:r>
            <a:r>
              <a:rPr lang="en-GB" sz="1600">
                <a:latin typeface="Arial Nova Light"/>
              </a:rPr>
              <a:t>,</a:t>
            </a:r>
            <a:endParaRPr lang="en-GB" sz="1600" b="0">
              <a:latin typeface="Arial Nova Light"/>
            </a:endParaRPr>
          </a:p>
          <a:p>
            <a:pPr marL="514350" lvl="1" indent="-171450">
              <a:lnSpc>
                <a:spcPct val="100000"/>
              </a:lnSpc>
              <a:spcBef>
                <a:spcPts val="0"/>
              </a:spcBef>
              <a:buFont typeface="Arial" panose="020B0604020202020204" pitchFamily="34" charset="0"/>
              <a:buChar char="•"/>
            </a:pPr>
            <a:r>
              <a:rPr lang="en-GB" sz="1600">
                <a:latin typeface="Arial Nova Light"/>
              </a:rPr>
              <a:t>T</a:t>
            </a:r>
            <a:r>
              <a:rPr lang="en-GB" sz="1600" b="0">
                <a:latin typeface="Arial Nova Light"/>
              </a:rPr>
              <a:t>raining opportunities</a:t>
            </a:r>
            <a:r>
              <a:rPr lang="en-GB" sz="1600">
                <a:latin typeface="Arial Nova Light"/>
              </a:rPr>
              <a:t>,</a:t>
            </a:r>
          </a:p>
          <a:p>
            <a:pPr marL="514350" lvl="1" indent="-171450">
              <a:lnSpc>
                <a:spcPct val="100000"/>
              </a:lnSpc>
              <a:spcBef>
                <a:spcPts val="0"/>
              </a:spcBef>
              <a:buFont typeface="Arial" panose="020B0604020202020204" pitchFamily="34" charset="0"/>
              <a:buChar char="•"/>
            </a:pPr>
            <a:r>
              <a:rPr lang="en-GB" sz="1600" b="0">
                <a:latin typeface="Arial Nova Light"/>
              </a:rPr>
              <a:t>Disciplinary procedures</a:t>
            </a:r>
            <a:r>
              <a:rPr lang="en-GB" sz="1600">
                <a:latin typeface="Arial Nova Light"/>
              </a:rPr>
              <a:t>,</a:t>
            </a:r>
            <a:endParaRPr lang="en-GB" sz="1600" b="0">
              <a:latin typeface="Arial Nova Light"/>
            </a:endParaRPr>
          </a:p>
          <a:p>
            <a:pPr marL="514350" lvl="1" indent="-171450">
              <a:lnSpc>
                <a:spcPct val="100000"/>
              </a:lnSpc>
              <a:spcBef>
                <a:spcPts val="0"/>
              </a:spcBef>
              <a:buFont typeface="Arial" panose="020B0604020202020204" pitchFamily="34" charset="0"/>
              <a:buChar char="•"/>
            </a:pPr>
            <a:r>
              <a:rPr lang="en-GB" sz="1600" b="0">
                <a:latin typeface="Arial Nova Light"/>
              </a:rPr>
              <a:t>Pay</a:t>
            </a:r>
            <a:r>
              <a:rPr lang="en-GB" sz="1600">
                <a:latin typeface="Arial Nova Light"/>
              </a:rPr>
              <a:t>.</a:t>
            </a:r>
            <a:endParaRPr lang="en-GB" sz="1600" b="0">
              <a:latin typeface="Arial Nova Light"/>
            </a:endParaRPr>
          </a:p>
          <a:p>
            <a:pPr marL="171450" indent="-171450">
              <a:lnSpc>
                <a:spcPct val="100000"/>
              </a:lnSpc>
              <a:spcBef>
                <a:spcPts val="0"/>
              </a:spcBef>
              <a:buFont typeface="Arial" panose="020B0604020202020204" pitchFamily="34" charset="0"/>
              <a:buChar char="•"/>
            </a:pPr>
            <a:r>
              <a:rPr lang="en-GB" sz="1600" b="0">
                <a:latin typeface="Arial Nova Light"/>
              </a:rPr>
              <a:t>A commitment to delivering </a:t>
            </a:r>
            <a:br>
              <a:rPr lang="en-GB" sz="1600">
                <a:latin typeface="Arial Nova Light"/>
              </a:rPr>
            </a:br>
            <a:r>
              <a:rPr lang="en-GB" sz="1600" b="0">
                <a:latin typeface="Arial Nova Light"/>
              </a:rPr>
              <a:t>an extensive anti-racist </a:t>
            </a:r>
            <a:br>
              <a:rPr lang="en-GB" sz="1600">
                <a:latin typeface="Arial Nova Light"/>
              </a:rPr>
            </a:br>
            <a:r>
              <a:rPr lang="en-GB" sz="1600" b="0">
                <a:latin typeface="Arial Nova Light"/>
              </a:rPr>
              <a:t>programme of work </a:t>
            </a:r>
            <a:br>
              <a:rPr lang="en-GB" sz="1600">
                <a:latin typeface="Arial Nova Light"/>
              </a:rPr>
            </a:br>
            <a:r>
              <a:rPr lang="en-GB" sz="1600" b="0">
                <a:latin typeface="Arial Nova Light"/>
              </a:rPr>
              <a:t>in the next 12 months</a:t>
            </a:r>
            <a:r>
              <a:rPr lang="en-GB" sz="1600">
                <a:latin typeface="Arial Nova Light"/>
              </a:rPr>
              <a:t>.</a:t>
            </a:r>
            <a:endParaRPr lang="en-GB" sz="1600" b="0">
              <a:latin typeface="Arial Nova Light"/>
            </a:endParaRPr>
          </a:p>
        </p:txBody>
      </p:sp>
      <p:pic>
        <p:nvPicPr>
          <p:cNvPr id="5" name="Picture 2" descr="Logo&#10;&#10;Description automatically generated">
            <a:extLst>
              <a:ext uri="{FF2B5EF4-FFF2-40B4-BE49-F238E27FC236}">
                <a16:creationId xmlns:a16="http://schemas.microsoft.com/office/drawing/2014/main" id="{98E83161-A9E5-41BB-4633-5EF673603733}"/>
              </a:ext>
            </a:extLst>
          </p:cNvPr>
          <p:cNvPicPr>
            <a:picLocks noChangeAspect="1"/>
          </p:cNvPicPr>
          <p:nvPr/>
        </p:nvPicPr>
        <p:blipFill>
          <a:blip r:embed="rId4"/>
          <a:stretch>
            <a:fillRect/>
          </a:stretch>
        </p:blipFill>
        <p:spPr>
          <a:xfrm>
            <a:off x="3277332" y="3882637"/>
            <a:ext cx="1666143" cy="691826"/>
          </a:xfrm>
          <a:prstGeom prst="rect">
            <a:avLst/>
          </a:prstGeom>
        </p:spPr>
      </p:pic>
    </p:spTree>
    <p:extLst>
      <p:ext uri="{BB962C8B-B14F-4D97-AF65-F5344CB8AC3E}">
        <p14:creationId xmlns:p14="http://schemas.microsoft.com/office/powerpoint/2010/main" val="32389865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BBAF-9B0E-4DF1-B18B-236C412CFD8E}"/>
              </a:ext>
            </a:extLst>
          </p:cNvPr>
          <p:cNvSpPr>
            <a:spLocks noGrp="1"/>
          </p:cNvSpPr>
          <p:nvPr>
            <p:ph type="title"/>
          </p:nvPr>
        </p:nvSpPr>
        <p:spPr>
          <a:xfrm>
            <a:off x="629841" y="342900"/>
            <a:ext cx="8115178" cy="1200150"/>
          </a:xfrm>
        </p:spPr>
        <p:txBody>
          <a:bodyPr anchor="ctr">
            <a:noAutofit/>
          </a:bodyPr>
          <a:lstStyle/>
          <a:p>
            <a:pPr algn="ctr"/>
            <a:r>
              <a:rPr lang="en-GB" sz="4000" b="1">
                <a:solidFill>
                  <a:srgbClr val="43165E"/>
                </a:solidFill>
                <a:latin typeface="Arial Nova"/>
              </a:rPr>
              <a:t>What is the difference between non-racist and anti-racist?</a:t>
            </a:r>
          </a:p>
        </p:txBody>
      </p:sp>
      <p:sp>
        <p:nvSpPr>
          <p:cNvPr id="86" name="TextBox 85">
            <a:extLst>
              <a:ext uri="{FF2B5EF4-FFF2-40B4-BE49-F238E27FC236}">
                <a16:creationId xmlns:a16="http://schemas.microsoft.com/office/drawing/2014/main" id="{892F6F79-BF14-F033-A1DC-FB95A54E8EEC}"/>
              </a:ext>
            </a:extLst>
          </p:cNvPr>
          <p:cNvSpPr txBox="1"/>
          <p:nvPr/>
        </p:nvSpPr>
        <p:spPr>
          <a:xfrm>
            <a:off x="746999" y="1826999"/>
            <a:ext cx="3294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Nova"/>
                <a:cs typeface="Calibri"/>
              </a:rPr>
              <a:t>Non racist:</a:t>
            </a:r>
          </a:p>
          <a:p>
            <a:pPr marL="285750" indent="-285750">
              <a:buFont typeface="Arial"/>
              <a:buChar char="•"/>
            </a:pPr>
            <a:r>
              <a:rPr lang="en-GB">
                <a:latin typeface="Arial Nova"/>
                <a:cs typeface="Calibri"/>
              </a:rPr>
              <a:t>Saying: “I am not racist.”</a:t>
            </a:r>
          </a:p>
          <a:p>
            <a:pPr marL="285750" indent="-285750">
              <a:buFont typeface="Arial"/>
              <a:buChar char="•"/>
            </a:pPr>
            <a:r>
              <a:rPr lang="en-GB">
                <a:latin typeface="Arial Nova"/>
                <a:cs typeface="Calibri"/>
              </a:rPr>
              <a:t>Saying: “I am not like that.”</a:t>
            </a:r>
          </a:p>
          <a:p>
            <a:pPr marL="285750" indent="-285750">
              <a:buFont typeface="Arial"/>
              <a:buChar char="•"/>
            </a:pPr>
            <a:r>
              <a:rPr lang="en-GB">
                <a:latin typeface="Arial Nova"/>
                <a:cs typeface="Calibri"/>
              </a:rPr>
              <a:t>Saying: “I am not doing that.”</a:t>
            </a:r>
          </a:p>
        </p:txBody>
      </p:sp>
      <p:sp>
        <p:nvSpPr>
          <p:cNvPr id="87" name="TextBox 86">
            <a:extLst>
              <a:ext uri="{FF2B5EF4-FFF2-40B4-BE49-F238E27FC236}">
                <a16:creationId xmlns:a16="http://schemas.microsoft.com/office/drawing/2014/main" id="{A7F3F07A-561D-61C3-790A-2C264891349E}"/>
              </a:ext>
            </a:extLst>
          </p:cNvPr>
          <p:cNvSpPr txBox="1"/>
          <p:nvPr/>
        </p:nvSpPr>
        <p:spPr>
          <a:xfrm>
            <a:off x="4571999" y="1826999"/>
            <a:ext cx="3753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Nova"/>
                <a:cs typeface="Calibri"/>
              </a:rPr>
              <a:t>Anti-racist:</a:t>
            </a:r>
          </a:p>
          <a:p>
            <a:r>
              <a:rPr lang="en-GB">
                <a:ea typeface="+mn-lt"/>
                <a:cs typeface="+mn-lt"/>
              </a:rPr>
              <a:t>Is a positive term that describes people who actively work to understand, explain, challenge and solve racial inequity and injustice. </a:t>
            </a:r>
            <a:endParaRPr lang="en-GB">
              <a:cs typeface="Calibri" panose="020F0502020204030204"/>
            </a:endParaRPr>
          </a:p>
          <a:p>
            <a:pPr marL="285750" indent="-285750">
              <a:buFont typeface="Arial"/>
              <a:buChar char="•"/>
            </a:pPr>
            <a:endParaRPr lang="en-GB">
              <a:latin typeface="Arial Nova"/>
              <a:cs typeface="Calibri"/>
            </a:endParaRPr>
          </a:p>
        </p:txBody>
      </p:sp>
      <p:sp>
        <p:nvSpPr>
          <p:cNvPr id="88" name="TextBox 87">
            <a:extLst>
              <a:ext uri="{FF2B5EF4-FFF2-40B4-BE49-F238E27FC236}">
                <a16:creationId xmlns:a16="http://schemas.microsoft.com/office/drawing/2014/main" id="{B1667AA3-63CA-C7D9-820E-9935BD945709}"/>
              </a:ext>
            </a:extLst>
          </p:cNvPr>
          <p:cNvSpPr txBox="1"/>
          <p:nvPr/>
        </p:nvSpPr>
        <p:spPr>
          <a:xfrm>
            <a:off x="744922" y="3730845"/>
            <a:ext cx="5769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Arial Nova"/>
                <a:cs typeface="Calibri"/>
              </a:rPr>
              <a:t>The difference is action!</a:t>
            </a:r>
            <a:endParaRPr lang="en-GB" sz="3600">
              <a:latin typeface="Calibri"/>
              <a:cs typeface="Calibri"/>
            </a:endParaRPr>
          </a:p>
        </p:txBody>
      </p:sp>
      <p:pic>
        <p:nvPicPr>
          <p:cNvPr id="4" name="Picture 2" descr="Logo&#10;&#10;Description automatically generated">
            <a:extLst>
              <a:ext uri="{FF2B5EF4-FFF2-40B4-BE49-F238E27FC236}">
                <a16:creationId xmlns:a16="http://schemas.microsoft.com/office/drawing/2014/main" id="{6DAADC97-2568-8C37-031F-52C8F391F39B}"/>
              </a:ext>
            </a:extLst>
          </p:cNvPr>
          <p:cNvPicPr>
            <a:picLocks noChangeAspect="1"/>
          </p:cNvPicPr>
          <p:nvPr/>
        </p:nvPicPr>
        <p:blipFill>
          <a:blip r:embed="rId4"/>
          <a:stretch>
            <a:fillRect/>
          </a:stretch>
        </p:blipFill>
        <p:spPr>
          <a:xfrm>
            <a:off x="6865693" y="3822190"/>
            <a:ext cx="1666143" cy="691826"/>
          </a:xfrm>
          <a:prstGeom prst="rect">
            <a:avLst/>
          </a:prstGeom>
        </p:spPr>
      </p:pic>
    </p:spTree>
    <p:extLst>
      <p:ext uri="{BB962C8B-B14F-4D97-AF65-F5344CB8AC3E}">
        <p14:creationId xmlns:p14="http://schemas.microsoft.com/office/powerpoint/2010/main" val="3213295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71E-9FDB-472F-8FE3-875FF691471D}"/>
              </a:ext>
            </a:extLst>
          </p:cNvPr>
          <p:cNvSpPr>
            <a:spLocks noGrp="1"/>
          </p:cNvSpPr>
          <p:nvPr>
            <p:ph type="title"/>
          </p:nvPr>
        </p:nvSpPr>
        <p:spPr>
          <a:xfrm>
            <a:off x="2824650" y="696844"/>
            <a:ext cx="5753700" cy="931172"/>
          </a:xfrm>
        </p:spPr>
        <p:txBody>
          <a:bodyPr anchor="b">
            <a:normAutofit fontScale="90000"/>
          </a:bodyPr>
          <a:lstStyle/>
          <a:p>
            <a:pPr marL="0" marR="0" lvl="0" indent="0" defTabSz="914400" eaLnBrk="1" fontAlgn="auto" latinLnBrk="0" hangingPunct="1">
              <a:spcBef>
                <a:spcPts val="0"/>
              </a:spcBef>
              <a:spcAft>
                <a:spcPts val="0"/>
              </a:spcAft>
              <a:buClrTx/>
              <a:buSzTx/>
              <a:buFontTx/>
              <a:buNone/>
              <a:tabLst/>
              <a:defRPr/>
            </a:pPr>
            <a:r>
              <a:rPr kumimoji="0" lang="en-US" b="1" i="0" u="none" strike="noStrike" kern="0" cap="none" spc="0" normalizeH="0" baseline="0" noProof="0">
                <a:ln>
                  <a:noFill/>
                </a:ln>
                <a:solidFill>
                  <a:srgbClr val="43165E"/>
                </a:solidFill>
                <a:effectLst/>
                <a:uLnTx/>
                <a:uFillTx/>
                <a:latin typeface="Arial Nova"/>
              </a:rPr>
              <a:t>Why is the </a:t>
            </a:r>
            <a:r>
              <a:rPr lang="en-US" b="1" kern="0">
                <a:solidFill>
                  <a:srgbClr val="43165E"/>
                </a:solidFill>
                <a:latin typeface="Arial Nova"/>
              </a:rPr>
              <a:t>Anti-Racism</a:t>
            </a:r>
            <a:r>
              <a:rPr kumimoji="0" lang="en-US" b="1" i="0" u="none" strike="noStrike" kern="0" cap="none" spc="0" normalizeH="0" baseline="0" noProof="0">
                <a:ln>
                  <a:noFill/>
                </a:ln>
                <a:solidFill>
                  <a:srgbClr val="43165E"/>
                </a:solidFill>
                <a:effectLst/>
                <a:uLnTx/>
                <a:uFillTx/>
                <a:latin typeface="Arial Nova"/>
              </a:rPr>
              <a:t> </a:t>
            </a:r>
            <a:r>
              <a:rPr lang="en-US" b="1" kern="0">
                <a:solidFill>
                  <a:srgbClr val="43165E"/>
                </a:solidFill>
                <a:latin typeface="Arial Nova"/>
              </a:rPr>
              <a:t>Charter</a:t>
            </a:r>
            <a:r>
              <a:rPr kumimoji="0" lang="en-US" b="1" i="0" u="none" strike="noStrike" kern="0" cap="none" spc="0" normalizeH="0" baseline="0" noProof="0">
                <a:ln>
                  <a:noFill/>
                </a:ln>
                <a:solidFill>
                  <a:srgbClr val="43165E"/>
                </a:solidFill>
                <a:effectLst/>
                <a:uLnTx/>
                <a:uFillTx/>
                <a:latin typeface="Arial Nova"/>
              </a:rPr>
              <a:t> important?</a:t>
            </a:r>
            <a:endParaRPr lang="en-US" b="1" i="0" u="none" strike="noStrike" kern="0" cap="none" spc="0" normalizeH="0" baseline="0" noProof="0">
              <a:ln>
                <a:noFill/>
              </a:ln>
              <a:solidFill>
                <a:srgbClr val="43165E"/>
              </a:solidFill>
              <a:effectLst/>
              <a:uLnTx/>
              <a:uFillTx/>
              <a:latin typeface="Arial Nova"/>
            </a:endParaRPr>
          </a:p>
        </p:txBody>
      </p:sp>
      <p:sp>
        <p:nvSpPr>
          <p:cNvPr id="4" name="Content Placeholder 3">
            <a:extLst>
              <a:ext uri="{FF2B5EF4-FFF2-40B4-BE49-F238E27FC236}">
                <a16:creationId xmlns:a16="http://schemas.microsoft.com/office/drawing/2014/main" id="{1CA0DA49-AD9D-F632-1F39-D7E61C0299F8}"/>
              </a:ext>
            </a:extLst>
          </p:cNvPr>
          <p:cNvSpPr>
            <a:spLocks noGrp="1"/>
          </p:cNvSpPr>
          <p:nvPr>
            <p:ph idx="1"/>
          </p:nvPr>
        </p:nvSpPr>
        <p:spPr>
          <a:xfrm>
            <a:off x="2734650" y="1810219"/>
            <a:ext cx="5807700" cy="2822504"/>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GB" sz="1900" b="0">
                <a:latin typeface="Arial Nova Light"/>
              </a:rPr>
              <a:t>This Anti-Racism Charter can make a real difference to Black workers’ lives</a:t>
            </a:r>
            <a:r>
              <a:rPr lang="en-GB" sz="1900">
                <a:latin typeface="Arial Nova Light"/>
              </a:rPr>
              <a:t>.</a:t>
            </a:r>
            <a:endParaRPr lang="en-GB" sz="1900" b="0">
              <a:latin typeface="Arial Nova Light"/>
            </a:endParaRPr>
          </a:p>
          <a:p>
            <a:pPr marL="342900" indent="-342900">
              <a:buFont typeface="Arial" panose="020B0604020202020204" pitchFamily="34" charset="0"/>
              <a:buChar char="•"/>
            </a:pPr>
            <a:r>
              <a:rPr lang="en-GB" sz="1900" b="0">
                <a:latin typeface="Arial Nova Light"/>
              </a:rPr>
              <a:t>The pledges in the charter will help employers address the racial disparities in recruitment, in promotions, in training opportunities, in disciplinary procedures and in pay</a:t>
            </a:r>
            <a:r>
              <a:rPr lang="en-GB" sz="1900">
                <a:latin typeface="Arial Nova Light"/>
              </a:rPr>
              <a:t>.</a:t>
            </a:r>
            <a:endParaRPr lang="en-GB" sz="1900" b="0">
              <a:latin typeface="Arial Nova Light"/>
              <a:cs typeface="Calibri"/>
            </a:endParaRPr>
          </a:p>
          <a:p>
            <a:pPr marL="342900" indent="-342900">
              <a:buFont typeface="Arial" panose="020B0604020202020204" pitchFamily="34" charset="0"/>
              <a:buChar char="•"/>
            </a:pPr>
            <a:r>
              <a:rPr lang="en-GB" sz="1900" b="0">
                <a:latin typeface="Arial Nova Light"/>
              </a:rPr>
              <a:t>Committing to anti-racism means taking responsibility for our own learning and actions, without needing Black colleagues to hold our hand through that process</a:t>
            </a:r>
            <a:r>
              <a:rPr lang="en-GB" sz="1900">
                <a:latin typeface="Arial Nova Light"/>
              </a:rPr>
              <a:t>.</a:t>
            </a:r>
            <a:endParaRPr lang="en-GB" sz="1900" b="0">
              <a:latin typeface="Arial Nova Light"/>
              <a:cs typeface="Calibri"/>
            </a:endParaRPr>
          </a:p>
        </p:txBody>
      </p:sp>
    </p:spTree>
    <p:extLst>
      <p:ext uri="{BB962C8B-B14F-4D97-AF65-F5344CB8AC3E}">
        <p14:creationId xmlns:p14="http://schemas.microsoft.com/office/powerpoint/2010/main" val="41206332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71E-9FDB-472F-8FE3-875FF691471D}"/>
              </a:ext>
            </a:extLst>
          </p:cNvPr>
          <p:cNvSpPr>
            <a:spLocks noGrp="1"/>
          </p:cNvSpPr>
          <p:nvPr>
            <p:ph type="title"/>
          </p:nvPr>
        </p:nvSpPr>
        <p:spPr/>
        <p:txBody>
          <a:bodyPr anchor="b">
            <a:noAutofit/>
          </a:bodyPr>
          <a:lstStyle/>
          <a:p>
            <a:r>
              <a:rPr lang="en-GB" sz="2800" b="1">
                <a:solidFill>
                  <a:srgbClr val="43165E"/>
                </a:solidFill>
                <a:latin typeface="Arial Nova"/>
              </a:rPr>
              <a:t>What are the benefits of an anti-racist workplace to an employer and an employee?</a:t>
            </a:r>
          </a:p>
        </p:txBody>
      </p:sp>
      <p:sp>
        <p:nvSpPr>
          <p:cNvPr id="30" name="Content Placeholder 2">
            <a:extLst>
              <a:ext uri="{FF2B5EF4-FFF2-40B4-BE49-F238E27FC236}">
                <a16:creationId xmlns:a16="http://schemas.microsoft.com/office/drawing/2014/main" id="{591F9A5B-133D-AE8B-F06E-7AB4993FAEB5}"/>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en-US">
                <a:latin typeface="Arial Nova Light"/>
              </a:rPr>
              <a:t>Employer</a:t>
            </a:r>
            <a:endParaRPr lang="en-US"/>
          </a:p>
          <a:p>
            <a:pPr marL="285750" indent="-285750">
              <a:lnSpc>
                <a:spcPct val="120000"/>
              </a:lnSpc>
              <a:buFont typeface="Arial" panose="020B0604020202020204" pitchFamily="34" charset="0"/>
              <a:buChar char="•"/>
            </a:pPr>
            <a:r>
              <a:rPr lang="en-GB" sz="1800" b="0">
                <a:effectLst/>
                <a:latin typeface="Arial Nova Light"/>
                <a:ea typeface="Calibri" panose="020F0502020204030204" pitchFamily="34" charset="0"/>
                <a:cs typeface="Times New Roman"/>
              </a:rPr>
              <a:t>Promotes a positive work environment where employees feel respected and valued, leading to increased job satisfaction and productivity</a:t>
            </a:r>
            <a:r>
              <a:rPr lang="en-GB" sz="1800">
                <a:latin typeface="Arial Nova Light"/>
                <a:ea typeface="Calibri" panose="020F0502020204030204" pitchFamily="34" charset="0"/>
                <a:cs typeface="Times New Roman"/>
              </a:rPr>
              <a:t>.</a:t>
            </a:r>
            <a:endParaRPr lang="en-GB" sz="1800" b="0">
              <a:effectLst/>
              <a:latin typeface="Arial Nova Light"/>
              <a:ea typeface="Calibri" panose="020F0502020204030204" pitchFamily="34" charset="0"/>
              <a:cs typeface="Times New Roman"/>
            </a:endParaRPr>
          </a:p>
          <a:p>
            <a:pPr marL="285750" indent="-285750">
              <a:lnSpc>
                <a:spcPct val="120000"/>
              </a:lnSpc>
              <a:buFont typeface="Arial" panose="020B0604020202020204" pitchFamily="34" charset="0"/>
              <a:buChar char="•"/>
            </a:pPr>
            <a:r>
              <a:rPr lang="en-GB" sz="1800" b="0">
                <a:effectLst/>
                <a:latin typeface="Arial Nova Light"/>
                <a:ea typeface="Calibri" panose="020F0502020204030204" pitchFamily="34" charset="0"/>
                <a:cs typeface="Times New Roman"/>
              </a:rPr>
              <a:t>Attracts and retains diverse talent and demonstrates the employer's commitment to diversity and inclusion, making the workplace an attractive place for diverse talent to work and stay</a:t>
            </a:r>
            <a:r>
              <a:rPr lang="en-GB" sz="1800">
                <a:latin typeface="Arial Nova Light"/>
                <a:ea typeface="Calibri" panose="020F0502020204030204" pitchFamily="34" charset="0"/>
                <a:cs typeface="Times New Roman"/>
              </a:rPr>
              <a:t>.</a:t>
            </a:r>
            <a:endParaRPr lang="en-GB" sz="1800" b="0">
              <a:effectLst/>
              <a:latin typeface="Arial Nova Light"/>
              <a:ea typeface="Calibri" panose="020F0502020204030204" pitchFamily="34" charset="0"/>
              <a:cs typeface="Times New Roman"/>
            </a:endParaRPr>
          </a:p>
          <a:p>
            <a:pPr marL="285750" indent="-285750">
              <a:lnSpc>
                <a:spcPct val="120000"/>
              </a:lnSpc>
              <a:buFont typeface="Arial" panose="020B0604020202020204" pitchFamily="34" charset="0"/>
              <a:buChar char="•"/>
            </a:pPr>
            <a:r>
              <a:rPr lang="en-GB" sz="1800" b="0">
                <a:effectLst/>
                <a:latin typeface="Arial Nova Light"/>
                <a:ea typeface="Calibri" panose="020F0502020204030204" pitchFamily="34" charset="0"/>
                <a:cs typeface="Times New Roman"/>
              </a:rPr>
              <a:t>Diversity promotes innovation, where outside the box ideas are heard</a:t>
            </a:r>
            <a:r>
              <a:rPr lang="en-GB" sz="1800">
                <a:latin typeface="Arial Nova Light"/>
                <a:ea typeface="Calibri" panose="020F0502020204030204" pitchFamily="34" charset="0"/>
                <a:cs typeface="Times New Roman"/>
              </a:rPr>
              <a:t>.</a:t>
            </a:r>
            <a:endParaRPr lang="en-US" b="0">
              <a:latin typeface="Arial Nova Light"/>
              <a:cs typeface="Times New Roman"/>
            </a:endParaRPr>
          </a:p>
        </p:txBody>
      </p:sp>
      <p:sp>
        <p:nvSpPr>
          <p:cNvPr id="29" name="Content Placeholder 3">
            <a:extLst>
              <a:ext uri="{FF2B5EF4-FFF2-40B4-BE49-F238E27FC236}">
                <a16:creationId xmlns:a16="http://schemas.microsoft.com/office/drawing/2014/main" id="{0291F5C0-31AC-26AE-F3E0-17538C62CB6D}"/>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en-US">
                <a:latin typeface="Arial Nova Light"/>
              </a:rPr>
              <a:t>Employee</a:t>
            </a:r>
            <a:endParaRPr lang="en-US"/>
          </a:p>
          <a:p>
            <a:pPr marL="285750" indent="-285750">
              <a:lnSpc>
                <a:spcPct val="120000"/>
              </a:lnSpc>
              <a:buFont typeface="Arial" panose="020B0604020202020204" pitchFamily="34" charset="0"/>
              <a:buChar char="•"/>
            </a:pPr>
            <a:r>
              <a:rPr lang="en-GB" sz="1800" b="0">
                <a:effectLst/>
                <a:latin typeface="Arial Nova Light"/>
                <a:ea typeface="Calibri" panose="020F0502020204030204" pitchFamily="34" charset="0"/>
                <a:cs typeface="Times New Roman"/>
              </a:rPr>
              <a:t>Promotes a sense of belonging among employees, regardless of their race, ethnicity, or cultural background</a:t>
            </a:r>
            <a:r>
              <a:rPr lang="en-GB" sz="1800">
                <a:latin typeface="Arial Nova Light"/>
                <a:ea typeface="Calibri" panose="020F0502020204030204" pitchFamily="34" charset="0"/>
                <a:cs typeface="Times New Roman"/>
              </a:rPr>
              <a:t>.</a:t>
            </a:r>
            <a:endParaRPr lang="en-GB" sz="1800" b="0">
              <a:effectLst/>
              <a:latin typeface="Arial Nova Light"/>
              <a:ea typeface="Calibri" panose="020F0502020204030204" pitchFamily="34" charset="0"/>
              <a:cs typeface="Times New Roman"/>
            </a:endParaRPr>
          </a:p>
          <a:p>
            <a:pPr marL="285750" indent="-285750">
              <a:lnSpc>
                <a:spcPct val="120000"/>
              </a:lnSpc>
              <a:buFont typeface="Arial" panose="020B0604020202020204" pitchFamily="34" charset="0"/>
              <a:buChar char="•"/>
            </a:pPr>
            <a:r>
              <a:rPr lang="en-GB" sz="1800" b="0">
                <a:effectLst/>
                <a:latin typeface="Arial Nova Light"/>
                <a:ea typeface="Calibri" panose="020F0502020204030204" pitchFamily="34" charset="0"/>
                <a:cs typeface="Times New Roman"/>
              </a:rPr>
              <a:t>Reduces discrimination and harassment in the workplace, creating a safer and more inclusive environment for all employees</a:t>
            </a:r>
            <a:r>
              <a:rPr lang="en-GB" sz="1800">
                <a:latin typeface="Arial Nova Light"/>
                <a:ea typeface="Calibri" panose="020F0502020204030204" pitchFamily="34" charset="0"/>
                <a:cs typeface="Times New Roman"/>
              </a:rPr>
              <a:t>.</a:t>
            </a:r>
            <a:endParaRPr lang="en-GB" sz="1800" b="0">
              <a:effectLst/>
              <a:latin typeface="Arial Nova Light"/>
              <a:ea typeface="Calibri" panose="020F0502020204030204" pitchFamily="34" charset="0"/>
              <a:cs typeface="Times New Roman"/>
            </a:endParaRPr>
          </a:p>
          <a:p>
            <a:pPr marL="285750" indent="-285750">
              <a:lnSpc>
                <a:spcPct val="120000"/>
              </a:lnSpc>
              <a:buFont typeface="Arial" panose="020B0604020202020204" pitchFamily="34" charset="0"/>
              <a:buChar char="•"/>
            </a:pPr>
            <a:r>
              <a:rPr lang="en-GB" sz="1800" b="0">
                <a:effectLst/>
                <a:latin typeface="Arial Nova Light"/>
                <a:ea typeface="Calibri" panose="020F0502020204030204" pitchFamily="34" charset="0"/>
                <a:cs typeface="Times New Roman"/>
              </a:rPr>
              <a:t>Encourages open communication about issues related to race and ethnicity, creating opportunities for learning, understanding, and growth</a:t>
            </a:r>
            <a:r>
              <a:rPr lang="en-GB" sz="1800">
                <a:latin typeface="Arial Nova Light"/>
                <a:ea typeface="Calibri" panose="020F0502020204030204" pitchFamily="34" charset="0"/>
                <a:cs typeface="Times New Roman"/>
              </a:rPr>
              <a:t>.</a:t>
            </a:r>
            <a:endParaRPr lang="en-GB" sz="1800" b="0">
              <a:effectLst/>
              <a:latin typeface="Arial Nova Light"/>
              <a:ea typeface="Calibri" panose="020F0502020204030204" pitchFamily="34" charset="0"/>
              <a:cs typeface="Times New Roman"/>
            </a:endParaRPr>
          </a:p>
        </p:txBody>
      </p:sp>
    </p:spTree>
    <p:extLst>
      <p:ext uri="{BB962C8B-B14F-4D97-AF65-F5344CB8AC3E}">
        <p14:creationId xmlns:p14="http://schemas.microsoft.com/office/powerpoint/2010/main" val="42475609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71E-9FDB-472F-8FE3-875FF691471D}"/>
              </a:ext>
            </a:extLst>
          </p:cNvPr>
          <p:cNvSpPr>
            <a:spLocks noGrp="1"/>
          </p:cNvSpPr>
          <p:nvPr>
            <p:ph type="title"/>
          </p:nvPr>
        </p:nvSpPr>
        <p:spPr>
          <a:xfrm>
            <a:off x="629841" y="279900"/>
            <a:ext cx="3354178" cy="4260150"/>
          </a:xfrm>
        </p:spPr>
        <p:txBody>
          <a:bodyPr anchor="b">
            <a:noAutofit/>
          </a:bodyPr>
          <a:lstStyle/>
          <a:p>
            <a:r>
              <a:rPr lang="en-GB" sz="5650" b="1">
                <a:solidFill>
                  <a:srgbClr val="43165E"/>
                </a:solidFill>
                <a:latin typeface="Arial Nova"/>
              </a:rPr>
              <a:t>What does it look </a:t>
            </a:r>
            <a:br>
              <a:rPr lang="en-GB" sz="5650" b="1">
                <a:solidFill>
                  <a:srgbClr val="43165E"/>
                </a:solidFill>
                <a:latin typeface="Arial Nova"/>
              </a:rPr>
            </a:br>
            <a:r>
              <a:rPr lang="en-GB" sz="5650" b="1">
                <a:solidFill>
                  <a:srgbClr val="43165E"/>
                </a:solidFill>
                <a:latin typeface="Arial Nova"/>
              </a:rPr>
              <a:t>like in practice?</a:t>
            </a:r>
          </a:p>
        </p:txBody>
      </p:sp>
      <p:graphicFrame>
        <p:nvGraphicFramePr>
          <p:cNvPr id="3" name="Content Placeholder 2">
            <a:extLst>
              <a:ext uri="{FF2B5EF4-FFF2-40B4-BE49-F238E27FC236}">
                <a16:creationId xmlns:a16="http://schemas.microsoft.com/office/drawing/2014/main" id="{2610531D-DF66-6800-657A-1C4463CDFECA}"/>
              </a:ext>
            </a:extLst>
          </p:cNvPr>
          <p:cNvGraphicFramePr>
            <a:graphicFrameLocks noGrp="1"/>
          </p:cNvGraphicFramePr>
          <p:nvPr>
            <p:ph idx="1"/>
            <p:extLst>
              <p:ext uri="{D42A27DB-BD31-4B8C-83A1-F6EECF244321}">
                <p14:modId xmlns:p14="http://schemas.microsoft.com/office/powerpoint/2010/main" val="1233624384"/>
              </p:ext>
            </p:extLst>
          </p:nvPr>
        </p:nvGraphicFramePr>
        <p:xfrm>
          <a:off x="3404211" y="614974"/>
          <a:ext cx="4629150" cy="3654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 name="Picture 2" descr="Logo&#10;&#10;Description automatically generated">
            <a:extLst>
              <a:ext uri="{FF2B5EF4-FFF2-40B4-BE49-F238E27FC236}">
                <a16:creationId xmlns:a16="http://schemas.microsoft.com/office/drawing/2014/main" id="{6C4DB37C-7BBE-94C3-3325-0CC67F59B147}"/>
              </a:ext>
            </a:extLst>
          </p:cNvPr>
          <p:cNvPicPr>
            <a:picLocks noChangeAspect="1"/>
          </p:cNvPicPr>
          <p:nvPr/>
        </p:nvPicPr>
        <p:blipFill>
          <a:blip r:embed="rId9"/>
          <a:stretch>
            <a:fillRect/>
          </a:stretch>
        </p:blipFill>
        <p:spPr>
          <a:xfrm>
            <a:off x="7162433" y="4041997"/>
            <a:ext cx="1347422" cy="559942"/>
          </a:xfrm>
          <a:prstGeom prst="rect">
            <a:avLst/>
          </a:prstGeom>
        </p:spPr>
      </p:pic>
    </p:spTree>
    <p:extLst>
      <p:ext uri="{BB962C8B-B14F-4D97-AF65-F5344CB8AC3E}">
        <p14:creationId xmlns:p14="http://schemas.microsoft.com/office/powerpoint/2010/main" val="29075486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BCE5BF6-09D6-BA4E-A0FF-86CBDB3725AC}"/>
              </a:ext>
            </a:extLst>
          </p:cNvPr>
          <p:cNvSpPr>
            <a:spLocks noGrp="1"/>
          </p:cNvSpPr>
          <p:nvPr>
            <p:ph type="title"/>
          </p:nvPr>
        </p:nvSpPr>
        <p:spPr>
          <a:xfrm>
            <a:off x="6728313" y="581575"/>
            <a:ext cx="1798027" cy="1005162"/>
          </a:xfrm>
        </p:spPr>
        <p:txBody>
          <a:bodyPr anchor="b">
            <a:noAutofit/>
          </a:bodyPr>
          <a:lstStyle/>
          <a:p>
            <a:r>
              <a:rPr lang="en-US" sz="2700" b="1">
                <a:solidFill>
                  <a:srgbClr val="43165E"/>
                </a:solidFill>
                <a:latin typeface="Arial Nova"/>
              </a:rPr>
              <a:t>Summary and your </a:t>
            </a:r>
            <a:br>
              <a:rPr lang="en-US" sz="2700" b="1">
                <a:solidFill>
                  <a:srgbClr val="43165E"/>
                </a:solidFill>
                <a:latin typeface="Arial Nova"/>
              </a:rPr>
            </a:br>
            <a:r>
              <a:rPr lang="en-US" sz="2700" b="1">
                <a:solidFill>
                  <a:srgbClr val="43165E"/>
                </a:solidFill>
                <a:latin typeface="Arial Nova"/>
              </a:rPr>
              <a:t>questions</a:t>
            </a:r>
          </a:p>
        </p:txBody>
      </p:sp>
      <p:sp>
        <p:nvSpPr>
          <p:cNvPr id="78" name="TextBox 77">
            <a:extLst>
              <a:ext uri="{FF2B5EF4-FFF2-40B4-BE49-F238E27FC236}">
                <a16:creationId xmlns:a16="http://schemas.microsoft.com/office/drawing/2014/main" id="{C707AF9D-D627-883D-E87A-B03732632C2F}"/>
              </a:ext>
            </a:extLst>
          </p:cNvPr>
          <p:cNvSpPr txBox="1"/>
          <p:nvPr/>
        </p:nvSpPr>
        <p:spPr>
          <a:xfrm>
            <a:off x="6723057" y="1769451"/>
            <a:ext cx="195934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Nova Light"/>
                <a:cs typeface="Calibri"/>
              </a:rPr>
              <a:t>For more information and the latest news on the Anti-Racism Charter and UNISON’s social media visit linktr.ee/</a:t>
            </a:r>
            <a:r>
              <a:rPr lang="en-GB" sz="1400" err="1">
                <a:latin typeface="Arial Nova Light"/>
                <a:cs typeface="Calibri"/>
              </a:rPr>
              <a:t>unisoneastern</a:t>
            </a:r>
            <a:endParaRPr lang="en-GB" sz="1400">
              <a:latin typeface="Arial Nova Light"/>
            </a:endParaRPr>
          </a:p>
        </p:txBody>
      </p:sp>
    </p:spTree>
    <p:extLst>
      <p:ext uri="{BB962C8B-B14F-4D97-AF65-F5344CB8AC3E}">
        <p14:creationId xmlns:p14="http://schemas.microsoft.com/office/powerpoint/2010/main" val="16550862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2835EB-3A28-2712-3FA9-7FF367769972}"/>
              </a:ext>
            </a:extLst>
          </p:cNvPr>
          <p:cNvSpPr/>
          <p:nvPr/>
        </p:nvSpPr>
        <p:spPr>
          <a:xfrm>
            <a:off x="3568380" y="2339727"/>
            <a:ext cx="5189732" cy="776199"/>
          </a:xfrm>
          <a:prstGeom prst="rect">
            <a:avLst/>
          </a:prstGeom>
          <a:solidFill>
            <a:srgbClr val="E9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C8296615-24C8-154B-AC66-EFA23FF15A50}"/>
              </a:ext>
            </a:extLst>
          </p:cNvPr>
          <p:cNvSpPr>
            <a:spLocks noGrp="1"/>
          </p:cNvSpPr>
          <p:nvPr>
            <p:ph type="title"/>
          </p:nvPr>
        </p:nvSpPr>
        <p:spPr>
          <a:xfrm>
            <a:off x="3563857" y="2344879"/>
            <a:ext cx="5191414" cy="775951"/>
          </a:xfrm>
        </p:spPr>
        <p:txBody>
          <a:bodyPr anchor="b">
            <a:noAutofit/>
          </a:bodyPr>
          <a:lstStyle/>
          <a:p>
            <a:pPr algn="r"/>
            <a:r>
              <a:rPr lang="en-US" sz="5400" b="1">
                <a:solidFill>
                  <a:schemeClr val="bg1"/>
                </a:solidFill>
                <a:latin typeface="Arial Nova"/>
              </a:rPr>
              <a:t>Any questions?</a:t>
            </a:r>
          </a:p>
        </p:txBody>
      </p:sp>
    </p:spTree>
    <p:extLst>
      <p:ext uri="{BB962C8B-B14F-4D97-AF65-F5344CB8AC3E}">
        <p14:creationId xmlns:p14="http://schemas.microsoft.com/office/powerpoint/2010/main" val="3679325549"/>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06167F4345A44997D75F47F12B696F" ma:contentTypeVersion="10" ma:contentTypeDescription="Create a new document." ma:contentTypeScope="" ma:versionID="5930298d05eeb96789f08539f5e4bee5">
  <xsd:schema xmlns:xsd="http://www.w3.org/2001/XMLSchema" xmlns:xs="http://www.w3.org/2001/XMLSchema" xmlns:p="http://schemas.microsoft.com/office/2006/metadata/properties" xmlns:ns3="24347b0b-827b-4e47-a775-44b30f9f98da" xmlns:ns4="58c86e88-502e-4472-9ced-a48265da589d" targetNamespace="http://schemas.microsoft.com/office/2006/metadata/properties" ma:root="true" ma:fieldsID="f971b34dd9ee29a0ee954851f7ac48cb" ns3:_="" ns4:_="">
    <xsd:import namespace="24347b0b-827b-4e47-a775-44b30f9f98da"/>
    <xsd:import namespace="58c86e88-502e-4472-9ced-a48265da589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47b0b-827b-4e47-a775-44b30f9f9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c86e88-502e-4472-9ced-a48265da58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36E022-4DD8-45A3-83C2-77C4CA508ADE}">
  <ds:schemaRefs>
    <ds:schemaRef ds:uri="http://schemas.microsoft.com/sharepoint/v3/contenttype/forms"/>
  </ds:schemaRefs>
</ds:datastoreItem>
</file>

<file path=customXml/itemProps2.xml><?xml version="1.0" encoding="utf-8"?>
<ds:datastoreItem xmlns:ds="http://schemas.openxmlformats.org/officeDocument/2006/customXml" ds:itemID="{F211DDC2-A6E5-4884-8F8D-130B9DCA4153}">
  <ds:schemaRefs>
    <ds:schemaRef ds:uri="24347b0b-827b-4e47-a775-44b30f9f98da"/>
    <ds:schemaRef ds:uri="58c86e88-502e-4472-9ced-a48265da58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B47A53-705F-49BE-984A-8F188CB340E8}">
  <ds:schemaRefs>
    <ds:schemaRef ds:uri="24347b0b-827b-4e47-a775-44b30f9f98da"/>
    <ds:schemaRef ds:uri="58c86e88-502e-4472-9ced-a48265da58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On-screen Show (16:9)</PresentationFormat>
  <Slides>9</Slides>
  <Notes>8</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UNISON Anti-Racism Charter</vt:lpstr>
      <vt:lpstr>Introduction and synopsis</vt:lpstr>
      <vt:lpstr>What is the Anti-Racism Charter?</vt:lpstr>
      <vt:lpstr>What is the difference between non-racist and anti-racist?</vt:lpstr>
      <vt:lpstr>Why is the Anti-Racism Charter important?</vt:lpstr>
      <vt:lpstr>What are the benefits of an anti-racist workplace to an employer and an employee?</vt:lpstr>
      <vt:lpstr>What does it look  like in practice?</vt:lpstr>
      <vt:lpstr>Summary and your  questions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Charter</dc:title>
  <dc:creator>Porter, Alex</dc:creator>
  <cp:revision>602</cp:revision>
  <dcterms:created xsi:type="dcterms:W3CDTF">2022-10-12T21:33:43Z</dcterms:created>
  <dcterms:modified xsi:type="dcterms:W3CDTF">2023-06-29T11:05:16Z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0x0101005206167F4345A44997D75F47F12B696F</vt:lpwstr>
  </property>
</Properties>
</file>